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257" r:id="rId2"/>
    <p:sldId id="280" r:id="rId3"/>
    <p:sldId id="281" r:id="rId4"/>
    <p:sldId id="297" r:id="rId5"/>
    <p:sldId id="298" r:id="rId6"/>
    <p:sldId id="299" r:id="rId7"/>
    <p:sldId id="300" r:id="rId8"/>
    <p:sldId id="301" r:id="rId9"/>
    <p:sldId id="294" r:id="rId10"/>
    <p:sldId id="302" r:id="rId11"/>
    <p:sldId id="303" r:id="rId12"/>
    <p:sldId id="304" r:id="rId13"/>
    <p:sldId id="305" r:id="rId14"/>
    <p:sldId id="306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7" r:id="rId24"/>
    <p:sldId id="318" r:id="rId25"/>
    <p:sldId id="319" r:id="rId26"/>
    <p:sldId id="320" r:id="rId27"/>
    <p:sldId id="316" r:id="rId28"/>
    <p:sldId id="322" r:id="rId29"/>
    <p:sldId id="323" r:id="rId30"/>
    <p:sldId id="324" r:id="rId31"/>
    <p:sldId id="325" r:id="rId32"/>
    <p:sldId id="326" r:id="rId33"/>
    <p:sldId id="327" r:id="rId34"/>
    <p:sldId id="321" r:id="rId35"/>
    <p:sldId id="331" r:id="rId36"/>
    <p:sldId id="332" r:id="rId37"/>
    <p:sldId id="333" r:id="rId38"/>
    <p:sldId id="328" r:id="rId39"/>
    <p:sldId id="329" r:id="rId40"/>
    <p:sldId id="330" r:id="rId41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3A31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37"/>
  </p:normalViewPr>
  <p:slideViewPr>
    <p:cSldViewPr>
      <p:cViewPr varScale="1">
        <p:scale>
          <a:sx n="108" d="100"/>
          <a:sy n="108" d="100"/>
        </p:scale>
        <p:origin x="56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5E51F-3D56-4433-A26F-3D56209757CA}" type="datetimeFigureOut">
              <a:rPr lang="en-GB" smtClean="0"/>
              <a:t>20/08/2022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63A35-F5C6-4D20-B32E-E6DD4DA9A66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2581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4826B-8E9D-43C5-AC04-A62483F7DB4E}" type="datetimeFigureOut">
              <a:rPr lang="en-GB" smtClean="0"/>
              <a:t>20/08/2022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0911D-8B5C-4A1C-85CF-6238C72BE6C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4052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0911D-8B5C-4A1C-85CF-6238C72BE6CB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6922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255588" y="1066800"/>
            <a:ext cx="8610600" cy="5029200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E9E9E8"/>
              </a:solidFill>
              <a:latin typeface="Times" charset="0"/>
              <a:ea typeface="ＭＳ Ｐゴシック" charset="-128"/>
            </a:endParaRPr>
          </a:p>
        </p:txBody>
      </p:sp>
      <p:pic>
        <p:nvPicPr>
          <p:cNvPr id="5" name="Picture 10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0"/>
            <a:ext cx="86042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1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381000" y="1219200"/>
            <a:ext cx="7772400" cy="2286000"/>
          </a:xfrm>
        </p:spPr>
        <p:txBody>
          <a:bodyPr/>
          <a:lstStyle>
            <a:lvl1pPr>
              <a:lnSpc>
                <a:spcPct val="85000"/>
              </a:lnSpc>
              <a:defRPr sz="5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162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381000" y="5334000"/>
            <a:ext cx="6400800" cy="609600"/>
          </a:xfrm>
          <a:ln>
            <a:solidFill>
              <a:srgbClr val="032553"/>
            </a:solidFill>
          </a:ln>
        </p:spPr>
        <p:txBody>
          <a:bodyPr/>
          <a:lstStyle>
            <a:lvl1pPr marL="0" indent="0">
              <a:buFontTx/>
              <a:buNone/>
              <a:defRPr sz="22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CF90FA-72C1-46A5-B983-2CC08765BC6F}" type="datetime1">
              <a:rPr lang="en-US"/>
              <a:pPr/>
              <a:t>8/20/22</a:t>
            </a:fld>
            <a:endParaRPr lang="en-US" dirty="0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A604F1B-A534-4233-B28C-3315F9622438}" type="slidenum">
              <a:rPr lang="en-US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8" name="Rectangle 23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808080"/>
                </a:solidFill>
              </a:rPr>
              <a:t>Event Name and Venue</a:t>
            </a:r>
          </a:p>
        </p:txBody>
      </p:sp>
    </p:spTree>
    <p:extLst>
      <p:ext uri="{BB962C8B-B14F-4D97-AF65-F5344CB8AC3E}">
        <p14:creationId xmlns:p14="http://schemas.microsoft.com/office/powerpoint/2010/main" val="1932614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A814BF-DAC5-4001-A8D2-385271DEC483}" type="datetime1">
              <a:rPr lang="en-US"/>
              <a:pPr/>
              <a:t>8/20/22</a:t>
            </a:fld>
            <a:endParaRPr lang="en-US" sz="900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808080"/>
                </a:solidFill>
              </a:rPr>
              <a:t>Event Name and Venue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589482-C909-46BD-B987-2EE6CA35C115}" type="slidenum">
              <a:rPr lang="en-US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991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930741-A1AC-4E78-9B6B-9616AA58E73F}" type="datetime1">
              <a:rPr lang="en-US"/>
              <a:pPr/>
              <a:t>8/20/22</a:t>
            </a:fld>
            <a:endParaRPr lang="en-US" sz="900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808080"/>
                </a:solidFill>
              </a:rPr>
              <a:t>Event Name and Venue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8264A7-BBF8-4184-817A-63B7D5BBBD87}" type="slidenum">
              <a:rPr lang="en-US">
                <a:solidFill>
                  <a:srgbClr val="808080"/>
                </a:solidFill>
              </a:rPr>
              <a:pPr/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592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baseline="0">
                <a:solidFill>
                  <a:srgbClr val="999999"/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0FC67CCA-DBA0-4E20-98B4-C39822589F2D}" type="datetime1">
              <a:rPr lang="en-US">
                <a:ea typeface="ＭＳ Ｐゴシック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8/20/22</a:t>
            </a:fld>
            <a:endParaRPr lang="en-US" sz="900" dirty="0">
              <a:ea typeface="ＭＳ Ｐゴシック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7400" y="62484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aseline="0">
                <a:solidFill>
                  <a:schemeClr val="bg2"/>
                </a:solidFill>
                <a:latin typeface="Arial" charset="0"/>
                <a:ea typeface="ＭＳ Ｐゴシック" pitchFamily="-28" charset="-128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808080"/>
                </a:solidFill>
              </a:rPr>
              <a:t>Event Name and Venue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2484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aseline="0">
                <a:solidFill>
                  <a:schemeClr val="bg2"/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59BD4F3-A36C-4C79-9681-8A5B03714577}" type="slidenum">
              <a:rPr lang="en-US">
                <a:solidFill>
                  <a:srgbClr val="808080"/>
                </a:solidFill>
                <a:ea typeface="ＭＳ Ｐゴシック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808080"/>
              </a:solidFill>
              <a:ea typeface="ＭＳ Ｐゴシック" charset="-128"/>
            </a:endParaRPr>
          </a:p>
        </p:txBody>
      </p:sp>
      <p:sp>
        <p:nvSpPr>
          <p:cNvPr id="1072" name="Rectangle 48"/>
          <p:cNvSpPr>
            <a:spLocks noChangeArrowheads="1"/>
          </p:cNvSpPr>
          <p:nvPr/>
        </p:nvSpPr>
        <p:spPr bwMode="auto">
          <a:xfrm>
            <a:off x="255588" y="1066800"/>
            <a:ext cx="8610600" cy="5029200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E9E9E8"/>
              </a:solidFill>
              <a:latin typeface="Times" charset="0"/>
              <a:ea typeface="ＭＳ Ｐゴシック" charset="-128"/>
            </a:endParaRPr>
          </a:p>
        </p:txBody>
      </p:sp>
      <p:sp>
        <p:nvSpPr>
          <p:cNvPr id="2" name="Rectangle 5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219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Rectangle 5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2362200"/>
            <a:ext cx="7772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2" name="Picture 10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0"/>
            <a:ext cx="86042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5734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+mj-lt"/>
          <a:ea typeface="ＭＳ Ｐゴシック" pitchFamily="-8" charset="-128"/>
          <a:cs typeface="ＭＳ Ｐゴシック" pitchFamily="-8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Arial" pitchFamily="-8" charset="0"/>
          <a:ea typeface="ＭＳ Ｐゴシック" pitchFamily="-8" charset="-128"/>
          <a:cs typeface="ＭＳ Ｐゴシック" pitchFamily="-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Arial" pitchFamily="-8" charset="0"/>
          <a:ea typeface="ＭＳ Ｐゴシック" pitchFamily="-8" charset="-128"/>
          <a:cs typeface="ＭＳ Ｐゴシック" pitchFamily="-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Arial" pitchFamily="-8" charset="0"/>
          <a:ea typeface="ＭＳ Ｐゴシック" pitchFamily="-8" charset="-128"/>
          <a:cs typeface="ＭＳ Ｐゴシック" pitchFamily="-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Arial" pitchFamily="-8" charset="0"/>
          <a:ea typeface="ＭＳ Ｐゴシック" pitchFamily="-8" charset="-128"/>
          <a:cs typeface="ＭＳ Ｐゴシック" pitchFamily="-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Arial" pitchFamily="-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Arial" pitchFamily="-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Arial" pitchFamily="-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Arial" pitchFamily="-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32553"/>
        </a:buClr>
        <a:buChar char="•"/>
        <a:defRPr sz="2600">
          <a:solidFill>
            <a:srgbClr val="4D3A31"/>
          </a:solidFill>
          <a:latin typeface="+mn-lt"/>
          <a:ea typeface="ＭＳ Ｐゴシック" pitchFamily="-8" charset="-128"/>
          <a:cs typeface="ＭＳ Ｐゴシック" pitchFamily="-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4D3A31"/>
          </a:solidFill>
          <a:latin typeface="+mn-lt"/>
          <a:ea typeface="ＭＳ Ｐゴシック" pitchFamily="-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4D3A31"/>
          </a:solidFill>
          <a:latin typeface="+mn-lt"/>
          <a:ea typeface="ＭＳ Ｐゴシック" pitchFamily="-8" charset="-128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D3A31"/>
          </a:solidFill>
          <a:latin typeface="+mn-lt"/>
          <a:ea typeface="ＭＳ Ｐゴシック" pitchFamily="-8" charset="-128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D3A31"/>
          </a:solidFill>
          <a:latin typeface="+mn-lt"/>
          <a:ea typeface="ＭＳ Ｐゴシック" pitchFamily="-8" charset="-128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D3A31"/>
          </a:solidFill>
          <a:latin typeface="+mn-lt"/>
          <a:ea typeface="ＭＳ Ｐゴシック" pitchFamily="-8" charset="-128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D3A31"/>
          </a:solidFill>
          <a:latin typeface="+mn-lt"/>
          <a:ea typeface="ＭＳ Ｐゴシック" pitchFamily="-8" charset="-128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D3A31"/>
          </a:solidFill>
          <a:latin typeface="+mn-lt"/>
          <a:ea typeface="ＭＳ Ｐゴシック" pitchFamily="-8" charset="-128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D3A31"/>
          </a:solidFill>
          <a:latin typeface="+mn-lt"/>
          <a:ea typeface="ＭＳ Ｐゴシック" pitchFamily="-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8035" y="2580461"/>
            <a:ext cx="8534400" cy="3041650"/>
          </a:xfrm>
        </p:spPr>
        <p:txBody>
          <a:bodyPr/>
          <a:lstStyle/>
          <a:p>
            <a:pPr algn="ctr" eaLnBrk="1" hangingPunct="1"/>
            <a:r>
              <a:rPr lang="en-US" sz="4000" dirty="0">
                <a:ea typeface="ＭＳ Ｐゴシック" charset="-128"/>
              </a:rPr>
              <a:t>Pruning Neural Networks </a:t>
            </a:r>
            <a:br>
              <a:rPr lang="en-US" sz="4000" dirty="0">
                <a:ea typeface="ＭＳ Ｐゴシック" charset="-128"/>
              </a:rPr>
            </a:br>
            <a:r>
              <a:rPr lang="en-US" sz="4000" dirty="0">
                <a:ea typeface="ＭＳ Ｐゴシック" charset="-128"/>
              </a:rPr>
              <a:t>for Inductive Conformal Prediction</a:t>
            </a:r>
          </a:p>
        </p:txBody>
      </p:sp>
      <p:sp>
        <p:nvSpPr>
          <p:cNvPr id="10245" name="Rectangle 21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8D528AC-F08E-4A6E-AFD8-BDFE170A3A80}" type="slidenum">
              <a:rPr lang="en-US">
                <a:solidFill>
                  <a:srgbClr val="808080"/>
                </a:solidFill>
              </a:rPr>
              <a:pPr/>
              <a:t>1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DD2DBE-9AF7-4779-91C7-8F59935AC633}"/>
              </a:ext>
            </a:extLst>
          </p:cNvPr>
          <p:cNvSpPr/>
          <p:nvPr/>
        </p:nvSpPr>
        <p:spPr bwMode="auto">
          <a:xfrm>
            <a:off x="323528" y="0"/>
            <a:ext cx="2520280" cy="938104"/>
          </a:xfrm>
          <a:prstGeom prst="rect">
            <a:avLst/>
          </a:prstGeom>
          <a:solidFill>
            <a:srgbClr val="003366"/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" pitchFamily="-8" charset="0"/>
            </a:endParaRPr>
          </a:p>
        </p:txBody>
      </p:sp>
      <p:sp>
        <p:nvSpPr>
          <p:cNvPr id="11" name="文本框 1">
            <a:extLst>
              <a:ext uri="{FF2B5EF4-FFF2-40B4-BE49-F238E27FC236}">
                <a16:creationId xmlns:a16="http://schemas.microsoft.com/office/drawing/2014/main" id="{810ACFAB-5D9D-402B-85AD-6D4A6FEDA0CC}"/>
              </a:ext>
            </a:extLst>
          </p:cNvPr>
          <p:cNvSpPr txBox="1"/>
          <p:nvPr/>
        </p:nvSpPr>
        <p:spPr>
          <a:xfrm>
            <a:off x="608288" y="1350343"/>
            <a:ext cx="7957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prstClr val="black"/>
                </a:solidFill>
                <a:ea typeface="等线" panose="02010600030101010101" pitchFamily="2" charset="-122"/>
                <a:cs typeface="Arial" panose="020B0604020202020204" pitchFamily="34" charset="0"/>
              </a:rPr>
              <a:t>11</a:t>
            </a:r>
            <a:r>
              <a:rPr kumimoji="1" lang="en-US" altLang="zh-CN" baseline="30000" dirty="0">
                <a:solidFill>
                  <a:prstClr val="black"/>
                </a:solidFill>
                <a:ea typeface="等线" panose="02010600030101010101" pitchFamily="2" charset="-122"/>
                <a:cs typeface="Arial" panose="020B0604020202020204" pitchFamily="34" charset="0"/>
              </a:rPr>
              <a:t>th</a:t>
            </a:r>
            <a:r>
              <a:rPr kumimoji="1" lang="en-US" altLang="zh-CN" dirty="0">
                <a:solidFill>
                  <a:prstClr val="black"/>
                </a:solidFill>
                <a:ea typeface="等线" panose="02010600030101010101" pitchFamily="2" charset="-122"/>
                <a:cs typeface="Arial" panose="020B0604020202020204" pitchFamily="34" charset="0"/>
              </a:rPr>
              <a:t> Symposium on Conformal and Probabilistic Prediction with Applications</a:t>
            </a:r>
            <a:endParaRPr kumimoji="1" lang="zh-CN" altLang="en-US" dirty="0">
              <a:solidFill>
                <a:prstClr val="black"/>
              </a:solidFill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文本框 5">
            <a:extLst>
              <a:ext uri="{FF2B5EF4-FFF2-40B4-BE49-F238E27FC236}">
                <a16:creationId xmlns:a16="http://schemas.microsoft.com/office/drawing/2014/main" id="{49C48FD1-B083-45CF-8395-D2D066C50A86}"/>
              </a:ext>
            </a:extLst>
          </p:cNvPr>
          <p:cNvSpPr txBox="1"/>
          <p:nvPr/>
        </p:nvSpPr>
        <p:spPr>
          <a:xfrm>
            <a:off x="576510" y="5018687"/>
            <a:ext cx="7758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solidFill>
                  <a:prstClr val="black"/>
                </a:solidFill>
                <a:ea typeface="等线" panose="02010600030101010101" pitchFamily="2" charset="-122"/>
                <a:cs typeface="Arial" panose="020B0604020202020204" pitchFamily="34" charset="0"/>
              </a:rPr>
              <a:t>Xindi Zhao and Anthony Bellotti</a:t>
            </a:r>
          </a:p>
          <a:p>
            <a:endParaRPr kumimoji="1" lang="en-US" altLang="zh-CN" sz="2000" dirty="0">
              <a:solidFill>
                <a:prstClr val="black"/>
              </a:solidFill>
              <a:ea typeface="等线" panose="02010600030101010101" pitchFamily="2" charset="-122"/>
              <a:cs typeface="Arial" panose="020B0604020202020204" pitchFamily="34" charset="0"/>
            </a:endParaRPr>
          </a:p>
          <a:p>
            <a:r>
              <a:rPr kumimoji="1" lang="en-US" altLang="zh-CN" sz="2000" dirty="0">
                <a:solidFill>
                  <a:prstClr val="black"/>
                </a:solidFill>
                <a:ea typeface="等线" panose="02010600030101010101" pitchFamily="2" charset="-122"/>
                <a:cs typeface="Arial" panose="020B0604020202020204" pitchFamily="34" charset="0"/>
              </a:rPr>
              <a:t>University of Nottingham, Ningbo, China </a:t>
            </a:r>
            <a:endParaRPr kumimoji="1" lang="zh-CN" altLang="en-US" sz="2000" dirty="0">
              <a:solidFill>
                <a:prstClr val="black"/>
              </a:solidFill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366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D31B8F0-14CB-49F0-8ED0-A1207894E7C1}"/>
              </a:ext>
            </a:extLst>
          </p:cNvPr>
          <p:cNvSpPr/>
          <p:nvPr/>
        </p:nvSpPr>
        <p:spPr bwMode="auto">
          <a:xfrm>
            <a:off x="323528" y="0"/>
            <a:ext cx="1296144" cy="938104"/>
          </a:xfrm>
          <a:prstGeom prst="rect">
            <a:avLst/>
          </a:prstGeom>
          <a:solidFill>
            <a:srgbClr val="003366"/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" pitchFamily="-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>
                <a:extLst>
                  <a:ext uri="{FF2B5EF4-FFF2-40B4-BE49-F238E27FC236}">
                    <a16:creationId xmlns:a16="http://schemas.microsoft.com/office/drawing/2014/main" id="{18365CA7-83AF-4CBA-BEB6-BAB3FA8A442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67544" y="1568591"/>
                <a:ext cx="7992888" cy="1583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32553"/>
                  </a:buClr>
                  <a:buChar char="•"/>
                  <a:defRPr sz="2600">
                    <a:solidFill>
                      <a:srgbClr val="4D3A31"/>
                    </a:solidFill>
                    <a:latin typeface="+mn-lt"/>
                    <a:ea typeface="ＭＳ Ｐゴシック" pitchFamily="-8" charset="-128"/>
                    <a:cs typeface="ＭＳ Ｐゴシック" pitchFamily="-8" charset="-128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rgbClr val="4D3A31"/>
                    </a:solidFill>
                    <a:latin typeface="+mn-lt"/>
                    <a:ea typeface="ＭＳ Ｐゴシック" pitchFamily="-8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rgbClr val="4D3A31"/>
                    </a:solidFill>
                    <a:latin typeface="+mn-lt"/>
                    <a:ea typeface="ＭＳ Ｐゴシック" pitchFamily="-8" charset="-128"/>
                  </a:defRPr>
                </a:lvl3pPr>
                <a:lvl4pPr marL="15621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rgbClr val="4D3A31"/>
                    </a:solidFill>
                    <a:latin typeface="+mn-lt"/>
                    <a:ea typeface="ＭＳ Ｐゴシック" pitchFamily="-8" charset="-128"/>
                  </a:defRPr>
                </a:lvl4pPr>
                <a:lvl5pPr marL="1981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4D3A31"/>
                    </a:solidFill>
                    <a:latin typeface="+mn-lt"/>
                    <a:ea typeface="ＭＳ Ｐゴシック" pitchFamily="-8" charset="-128"/>
                  </a:defRPr>
                </a:lvl5pPr>
                <a:lvl6pPr marL="2438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4D3A31"/>
                    </a:solidFill>
                    <a:latin typeface="+mn-lt"/>
                    <a:ea typeface="ＭＳ Ｐゴシック" pitchFamily="-8" charset="-128"/>
                  </a:defRPr>
                </a:lvl6pPr>
                <a:lvl7pPr marL="2895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4D3A31"/>
                    </a:solidFill>
                    <a:latin typeface="+mn-lt"/>
                    <a:ea typeface="ＭＳ Ｐゴシック" pitchFamily="-8" charset="-128"/>
                  </a:defRPr>
                </a:lvl7pPr>
                <a:lvl8pPr marL="3352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4D3A31"/>
                    </a:solidFill>
                    <a:latin typeface="+mn-lt"/>
                    <a:ea typeface="ＭＳ Ｐゴシック" pitchFamily="-8" charset="-128"/>
                  </a:defRPr>
                </a:lvl8pPr>
                <a:lvl9pPr marL="3810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4D3A31"/>
                    </a:solidFill>
                    <a:latin typeface="+mn-lt"/>
                    <a:ea typeface="ＭＳ Ｐゴシック" pitchFamily="-8" charset="-128"/>
                  </a:defRPr>
                </a:lvl9pPr>
              </a:lstStyle>
              <a:p>
                <a:pPr marL="285750" indent="-285750">
                  <a:buSzPct val="120000"/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 test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p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𝑡𝑒</m:t>
                        </m:r>
                      </m:sup>
                    </m:sSup>
                    <m:r>
                      <a:rPr kumimoji="1" lang="en-US" altLang="zh-CN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=(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zh-CN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(drawn from the same distribution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p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:endParaRPr kumimoji="1"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SzPct val="12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kumimoji="1" lang="en-US" altLang="zh-CN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kumimoji="1" lang="en-US" altLang="zh-CN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calibration conformity scores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kumimoji="1" lang="en-US" altLang="zh-CN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,…, </m:t>
                    </m:r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285750" indent="-285750">
                  <a:buSzPct val="120000"/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significance level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𝜀</m:t>
                    </m:r>
                  </m:oMath>
                </a14:m>
                <a:endParaRPr kumimoji="1"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r>
                  <a:rPr kumimoji="1" lang="en-US" altLang="zh-CN" sz="2200" dirty="0">
                    <a:latin typeface="DengXian" panose="02010600030101010101" pitchFamily="2" charset="-122"/>
                    <a:ea typeface="DengXian" panose="02010600030101010101" pitchFamily="2" charset="-122"/>
                    <a:cs typeface="Arial" panose="020B0604020202020204" pitchFamily="34" charset="0"/>
                  </a:rPr>
                  <a:t>	</a:t>
                </a:r>
              </a:p>
              <a:p>
                <a:pPr algn="just">
                  <a:lnSpc>
                    <a:spcPct val="90000"/>
                  </a:lnSpc>
                </a:pPr>
                <a:endParaRPr lang="en-US" sz="2200" kern="0" dirty="0"/>
              </a:p>
              <a:p>
                <a:pPr marL="457200" lvl="1" indent="0">
                  <a:lnSpc>
                    <a:spcPct val="90000"/>
                  </a:lnSpc>
                  <a:buNone/>
                </a:pPr>
                <a:endParaRPr lang="en-US" sz="2800" kern="0" dirty="0"/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GB" sz="3200" kern="0" dirty="0"/>
              </a:p>
            </p:txBody>
          </p:sp>
        </mc:Choice>
        <mc:Fallback xmlns="">
          <p:sp>
            <p:nvSpPr>
              <p:cNvPr id="9" name="Rectangle 3">
                <a:extLst>
                  <a:ext uri="{FF2B5EF4-FFF2-40B4-BE49-F238E27FC236}">
                    <a16:creationId xmlns:a16="http://schemas.microsoft.com/office/drawing/2014/main" id="{18365CA7-83AF-4CBA-BEB6-BAB3FA8A44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1568591"/>
                <a:ext cx="7992888" cy="1583337"/>
              </a:xfrm>
              <a:prstGeom prst="rect">
                <a:avLst/>
              </a:prstGeom>
              <a:blipFill>
                <a:blip r:embed="rId2"/>
                <a:stretch>
                  <a:fillRect l="-1068" t="-4231" r="-91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4">
            <a:extLst>
              <a:ext uri="{FF2B5EF4-FFF2-40B4-BE49-F238E27FC236}">
                <a16:creationId xmlns:a16="http://schemas.microsoft.com/office/drawing/2014/main" id="{F975764D-1330-4810-B265-CEFD33B616ED}"/>
              </a:ext>
            </a:extLst>
          </p:cNvPr>
          <p:cNvSpPr txBox="1"/>
          <p:nvPr/>
        </p:nvSpPr>
        <p:spPr>
          <a:xfrm>
            <a:off x="251520" y="1126744"/>
            <a:ext cx="11323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200" dirty="0">
                <a:solidFill>
                  <a:srgbClr val="4D3A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Given, </a:t>
            </a:r>
            <a:endParaRPr kumimoji="1" lang="zh-CN" altLang="en-US" sz="2200" dirty="0">
              <a:solidFill>
                <a:srgbClr val="4D3A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6672AF11-EC4D-4134-8153-D7AEF2B669A6}"/>
              </a:ext>
            </a:extLst>
          </p:cNvPr>
          <p:cNvSpPr txBox="1">
            <a:spLocks/>
          </p:cNvSpPr>
          <p:nvPr/>
        </p:nvSpPr>
        <p:spPr bwMode="auto">
          <a:xfrm>
            <a:off x="899592" y="18864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+mj-lt"/>
                <a:ea typeface="ＭＳ Ｐゴシック" pitchFamily="-8" charset="-128"/>
                <a:cs typeface="ＭＳ Ｐゴシック" pitchFamily="-8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9pPr>
          </a:lstStyle>
          <a:p>
            <a:r>
              <a:rPr lang="en-GB" kern="0" dirty="0">
                <a:solidFill>
                  <a:schemeClr val="bg1"/>
                </a:solidFill>
              </a:rPr>
              <a:t>Inductive Conformal Predictor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0">
                <a:extLst>
                  <a:ext uri="{FF2B5EF4-FFF2-40B4-BE49-F238E27FC236}">
                    <a16:creationId xmlns:a16="http://schemas.microsoft.com/office/drawing/2014/main" id="{CB38BC1A-ABF3-48F4-B960-DA98D4F4526F}"/>
                  </a:ext>
                </a:extLst>
              </p:cNvPr>
              <p:cNvSpPr txBox="1"/>
              <p:nvPr/>
            </p:nvSpPr>
            <p:spPr>
              <a:xfrm>
                <a:off x="323528" y="3334167"/>
                <a:ext cx="8972615" cy="1511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" altLang="zh-CN" sz="2200" dirty="0">
                    <a:solidFill>
                      <a:srgbClr val="4D3A3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ICP gives the prediction set for an input </a:t>
                </a:r>
                <a14:m>
                  <m:oMath xmlns:m="http://schemas.openxmlformats.org/officeDocument/2006/math">
                    <m:r>
                      <a:rPr lang="en-US" altLang="zh-CN" sz="2200" b="1" i="1" smtClean="0">
                        <a:solidFill>
                          <a:srgbClr val="4D3A3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kumimoji="1" lang="en-US" altLang="zh-CN" sz="2200" b="1" dirty="0">
                    <a:solidFill>
                      <a:srgbClr val="4D3A3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200" b="0" i="1" smtClean="0">
                              <a:solidFill>
                                <a:srgbClr val="4D3A3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1" lang="zh-CN" altLang="en-US" sz="2200">
                              <a:solidFill>
                                <a:srgbClr val="4D3A3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Γ</m:t>
                          </m:r>
                        </m:e>
                        <m:sup>
                          <m:r>
                            <a:rPr kumimoji="1" lang="en-US" altLang="zh-CN" sz="2200" i="1">
                              <a:solidFill>
                                <a:srgbClr val="4D3A3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𝜀</m:t>
                          </m:r>
                        </m:sup>
                      </m:sSup>
                      <m:d>
                        <m:dPr>
                          <m:ctrlPr>
                            <a:rPr kumimoji="1" lang="en-US" altLang="zh-CN" sz="2200" b="0" i="1" smtClean="0">
                              <a:solidFill>
                                <a:srgbClr val="4D3A3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kumimoji="1" lang="en-US" altLang="zh-CN" sz="2200" b="0" i="1" smtClean="0">
                              <a:solidFill>
                                <a:srgbClr val="4D3A3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kumimoji="1" lang="en-US" altLang="zh-CN" sz="2200" b="0" i="1" smtClean="0">
                          <a:solidFill>
                            <a:srgbClr val="4D3A3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d>
                        <m:dPr>
                          <m:begChr m:val="{"/>
                          <m:endChr m:val="}"/>
                          <m:ctrlPr>
                            <a:rPr kumimoji="1" lang="en-US" altLang="zh-CN" sz="2200" b="0" i="1" smtClean="0">
                              <a:solidFill>
                                <a:srgbClr val="4D3A3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kumimoji="1" lang="en-US" altLang="zh-CN" sz="2200" b="0" i="1" smtClean="0">
                              <a:solidFill>
                                <a:srgbClr val="4D3A3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kumimoji="1" lang="en-US" altLang="zh-CN" sz="2200" b="0" i="1" smtClean="0">
                              <a:solidFill>
                                <a:srgbClr val="4D3A3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∈</m:t>
                          </m:r>
                          <m:r>
                            <a:rPr kumimoji="1" lang="en-US" altLang="zh-CN" sz="2200" b="0" i="1" smtClean="0">
                              <a:solidFill>
                                <a:srgbClr val="4D3A3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𝑌</m:t>
                          </m:r>
                          <m:r>
                            <a:rPr kumimoji="1" lang="en-US" altLang="zh-CN" sz="2200" b="0" i="1" smtClean="0">
                              <a:solidFill>
                                <a:srgbClr val="4D3A3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: </m:t>
                          </m:r>
                          <m:nary>
                            <m:naryPr>
                              <m:chr m:val="∑"/>
                              <m:ctrlPr>
                                <a:rPr kumimoji="1" lang="en-US" altLang="zh-CN" sz="2200" b="0" i="1" smtClean="0">
                                  <a:solidFill>
                                    <a:srgbClr val="4D3A3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zh-CN" sz="2200" b="0" i="1" smtClean="0">
                                  <a:solidFill>
                                    <a:srgbClr val="4D3A3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  <m:r>
                                <a:rPr kumimoji="1" lang="en-US" altLang="zh-CN" sz="2200" b="0" i="1" smtClean="0">
                                  <a:solidFill>
                                    <a:srgbClr val="4D3A3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kumimoji="1" lang="en-US" altLang="zh-CN" sz="2200" b="0" i="1" smtClean="0">
                                  <a:solidFill>
                                    <a:srgbClr val="4D3A3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  <m:r>
                                <a:rPr kumimoji="1" lang="en-US" altLang="zh-CN" sz="2200" b="0" i="1" smtClean="0">
                                  <a:solidFill>
                                    <a:srgbClr val="4D3A3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kumimoji="1" lang="en-US" altLang="zh-CN" sz="2200" b="0" i="1" smtClean="0">
                                  <a:solidFill>
                                    <a:srgbClr val="4D3A3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𝑙</m:t>
                              </m:r>
                            </m:sup>
                            <m:e>
                              <m:r>
                                <a:rPr kumimoji="1" lang="en-US" altLang="zh-CN" sz="2200" b="0" i="1" smtClean="0">
                                  <a:solidFill>
                                    <a:srgbClr val="4D3A3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𝕀</m:t>
                              </m:r>
                              <m:d>
                                <m:dPr>
                                  <m:ctrlPr>
                                    <a:rPr kumimoji="1" lang="en-US" altLang="zh-CN" sz="2200" b="0" i="1" smtClean="0">
                                      <a:solidFill>
                                        <a:srgbClr val="4D3A3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sz="2200" b="0" i="1" smtClean="0">
                                      <a:solidFill>
                                        <a:srgbClr val="4D3A3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𝐴</m:t>
                                  </m:r>
                                  <m:d>
                                    <m:dPr>
                                      <m:ctrlPr>
                                        <a:rPr kumimoji="1" lang="en-US" altLang="zh-CN" sz="2200" b="0" i="1" smtClean="0">
                                          <a:solidFill>
                                            <a:srgbClr val="4D3A3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CN" sz="2200" b="0" i="1" smtClean="0">
                                          <a:solidFill>
                                            <a:srgbClr val="4D3A3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  <m:r>
                                        <a:rPr kumimoji="1" lang="en-US" altLang="zh-CN" sz="2200" b="0" i="1" smtClean="0">
                                          <a:solidFill>
                                            <a:srgbClr val="4D3A3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, </m:t>
                                      </m:r>
                                      <m:r>
                                        <a:rPr kumimoji="1" lang="en-US" altLang="zh-CN" sz="2200" b="0" i="1" smtClean="0">
                                          <a:solidFill>
                                            <a:srgbClr val="4D3A3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kumimoji="1" lang="en-US" altLang="zh-CN" sz="2200" b="0" i="1" smtClean="0">
                                      <a:solidFill>
                                        <a:srgbClr val="4D3A3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≥</m:t>
                                  </m:r>
                                  <m:sSub>
                                    <m:sSubPr>
                                      <m:ctrlPr>
                                        <a:rPr kumimoji="1" lang="en-US" altLang="zh-CN" sz="2200" b="0" i="1" smtClean="0">
                                          <a:solidFill>
                                            <a:srgbClr val="4D3A3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sz="2200" b="0" i="1" smtClean="0">
                                          <a:solidFill>
                                            <a:srgbClr val="4D3A3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kumimoji="1" lang="en-US" altLang="zh-CN" sz="2200" b="0" i="1" smtClean="0">
                                          <a:solidFill>
                                            <a:srgbClr val="4D3A3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1" lang="en-US" altLang="zh-CN" sz="2200" b="0" i="1" smtClean="0">
                                  <a:solidFill>
                                    <a:srgbClr val="4D3A3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+1&gt;</m:t>
                              </m:r>
                            </m:e>
                          </m:nary>
                          <m:r>
                            <a:rPr kumimoji="1" lang="en-US" altLang="zh-CN" sz="2200" i="1">
                              <a:solidFill>
                                <a:srgbClr val="4D3A3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𝜀</m:t>
                          </m:r>
                          <m:r>
                            <a:rPr kumimoji="1" lang="en-US" altLang="zh-CN" sz="2200" b="0" i="1" smtClean="0">
                              <a:solidFill>
                                <a:srgbClr val="4D3A3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kumimoji="1" lang="en-US" altLang="zh-CN" sz="2200" i="1">
                              <a:solidFill>
                                <a:srgbClr val="4D3A3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𝑙</m:t>
                          </m:r>
                          <m:r>
                            <a:rPr kumimoji="1" lang="en-US" altLang="zh-CN" sz="2200" i="1">
                              <a:solidFill>
                                <a:srgbClr val="4D3A3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kumimoji="1" lang="en-US" altLang="zh-CN" sz="2200" i="1">
                              <a:solidFill>
                                <a:srgbClr val="4D3A3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  <m:r>
                            <a:rPr kumimoji="1" lang="en-US" altLang="zh-CN" sz="2200" b="0" i="1" smtClean="0">
                              <a:solidFill>
                                <a:srgbClr val="4D3A3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+1</m:t>
                          </m:r>
                          <m:r>
                            <a:rPr kumimoji="1" lang="en-US" altLang="zh-CN" sz="2200" b="0" i="1" smtClean="0">
                              <a:solidFill>
                                <a:srgbClr val="4D3A3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kumimoji="1" lang="zh-CN" altLang="en-US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文本框 10">
                <a:extLst>
                  <a:ext uri="{FF2B5EF4-FFF2-40B4-BE49-F238E27FC236}">
                    <a16:creationId xmlns:a16="http://schemas.microsoft.com/office/drawing/2014/main" id="{CB38BC1A-ABF3-48F4-B960-DA98D4F45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334167"/>
                <a:ext cx="8972615" cy="1511761"/>
              </a:xfrm>
              <a:prstGeom prst="rect">
                <a:avLst/>
              </a:prstGeom>
              <a:blipFill>
                <a:blip r:embed="rId3"/>
                <a:stretch>
                  <a:fillRect l="-883" t="-2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6AEA2788-F229-1D07-89CE-FFF3ABDA2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381000" cy="457200"/>
          </a:xfrm>
        </p:spPr>
        <p:txBody>
          <a:bodyPr/>
          <a:lstStyle/>
          <a:p>
            <a:fld id="{93589482-C909-46BD-B987-2EE6CA35C115}" type="slidenum">
              <a:rPr lang="en-US" smtClean="0">
                <a:solidFill>
                  <a:srgbClr val="808080"/>
                </a:solidFill>
              </a:rPr>
              <a:pPr/>
              <a:t>10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434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D31B8F0-14CB-49F0-8ED0-A1207894E7C1}"/>
              </a:ext>
            </a:extLst>
          </p:cNvPr>
          <p:cNvSpPr/>
          <p:nvPr/>
        </p:nvSpPr>
        <p:spPr bwMode="auto">
          <a:xfrm>
            <a:off x="323528" y="0"/>
            <a:ext cx="1296144" cy="938104"/>
          </a:xfrm>
          <a:prstGeom prst="rect">
            <a:avLst/>
          </a:prstGeom>
          <a:solidFill>
            <a:srgbClr val="003366"/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" pitchFamily="-8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6672AF11-EC4D-4134-8153-D7AEF2B669A6}"/>
              </a:ext>
            </a:extLst>
          </p:cNvPr>
          <p:cNvSpPr txBox="1">
            <a:spLocks/>
          </p:cNvSpPr>
          <p:nvPr/>
        </p:nvSpPr>
        <p:spPr bwMode="auto">
          <a:xfrm>
            <a:off x="899592" y="18864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+mj-lt"/>
                <a:ea typeface="ＭＳ Ｐゴシック" pitchFamily="-8" charset="-128"/>
                <a:cs typeface="ＭＳ Ｐゴシック" pitchFamily="-8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9pPr>
          </a:lstStyle>
          <a:p>
            <a:r>
              <a:rPr lang="en-GB" kern="0" dirty="0">
                <a:solidFill>
                  <a:schemeClr val="bg1"/>
                </a:solidFill>
              </a:rPr>
              <a:t>Inductive Conformal Predictor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3">
                <a:extLst>
                  <a:ext uri="{FF2B5EF4-FFF2-40B4-BE49-F238E27FC236}">
                    <a16:creationId xmlns:a16="http://schemas.microsoft.com/office/drawing/2014/main" id="{EFA362FF-5870-42F7-87BA-3E26EB340B2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11560" y="1331640"/>
                <a:ext cx="7920880" cy="4968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32553"/>
                  </a:buClr>
                  <a:buChar char="•"/>
                  <a:defRPr sz="2600">
                    <a:solidFill>
                      <a:srgbClr val="4D3A31"/>
                    </a:solidFill>
                    <a:latin typeface="+mn-lt"/>
                    <a:ea typeface="ＭＳ Ｐゴシック" pitchFamily="-8" charset="-128"/>
                    <a:cs typeface="ＭＳ Ｐゴシック" pitchFamily="-8" charset="-128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rgbClr val="4D3A31"/>
                    </a:solidFill>
                    <a:latin typeface="+mn-lt"/>
                    <a:ea typeface="ＭＳ Ｐゴシック" pitchFamily="-8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rgbClr val="4D3A31"/>
                    </a:solidFill>
                    <a:latin typeface="+mn-lt"/>
                    <a:ea typeface="ＭＳ Ｐゴシック" pitchFamily="-8" charset="-128"/>
                  </a:defRPr>
                </a:lvl3pPr>
                <a:lvl4pPr marL="15621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rgbClr val="4D3A31"/>
                    </a:solidFill>
                    <a:latin typeface="+mn-lt"/>
                    <a:ea typeface="ＭＳ Ｐゴシック" pitchFamily="-8" charset="-128"/>
                  </a:defRPr>
                </a:lvl4pPr>
                <a:lvl5pPr marL="1981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4D3A31"/>
                    </a:solidFill>
                    <a:latin typeface="+mn-lt"/>
                    <a:ea typeface="ＭＳ Ｐゴシック" pitchFamily="-8" charset="-128"/>
                  </a:defRPr>
                </a:lvl5pPr>
                <a:lvl6pPr marL="2438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4D3A31"/>
                    </a:solidFill>
                    <a:latin typeface="+mn-lt"/>
                    <a:ea typeface="ＭＳ Ｐゴシック" pitchFamily="-8" charset="-128"/>
                  </a:defRPr>
                </a:lvl6pPr>
                <a:lvl7pPr marL="2895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4D3A31"/>
                    </a:solidFill>
                    <a:latin typeface="+mn-lt"/>
                    <a:ea typeface="ＭＳ Ｐゴシック" pitchFamily="-8" charset="-128"/>
                  </a:defRPr>
                </a:lvl7pPr>
                <a:lvl8pPr marL="3352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4D3A31"/>
                    </a:solidFill>
                    <a:latin typeface="+mn-lt"/>
                    <a:ea typeface="ＭＳ Ｐゴシック" pitchFamily="-8" charset="-128"/>
                  </a:defRPr>
                </a:lvl8pPr>
                <a:lvl9pPr marL="3810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4D3A31"/>
                    </a:solidFill>
                    <a:latin typeface="+mn-lt"/>
                    <a:ea typeface="ＭＳ Ｐゴシック" pitchFamily="-8" charset="-128"/>
                  </a:defRPr>
                </a:lvl9pPr>
              </a:lstStyle>
              <a:p>
                <a:pPr lvl="1">
                  <a:lnSpc>
                    <a:spcPct val="90000"/>
                  </a:lnSpc>
                </a:pPr>
                <a:r>
                  <a:rPr kumimoji="1" lang="en-US" altLang="zh-C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Performance Measures</a:t>
                </a:r>
              </a:p>
              <a:p>
                <a:pPr marL="457200" lvl="1" indent="0">
                  <a:lnSpc>
                    <a:spcPct val="90000"/>
                  </a:lnSpc>
                  <a:buNone/>
                </a:pPr>
                <a:endParaRPr kumimoji="1" lang="en-US" altLang="zh-CN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2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Error rate</a:t>
                </a:r>
              </a:p>
              <a:p>
                <a:pPr marL="0" lvl="0" indent="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Pct val="80000"/>
                  <a:buNone/>
                </a:pPr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		 </a:t>
                </a:r>
              </a:p>
              <a:p>
                <a:pPr marL="0" lvl="0" indent="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Pct val="8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sz="2000" smtClean="0">
                          <a:solidFill>
                            <a:srgbClr val="4D3A31"/>
                          </a:solidFill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Err</m:t>
                      </m:r>
                      <m:r>
                        <a:rPr kumimoji="1" lang="en-US" altLang="zh-CN" sz="2000" i="1">
                          <a:solidFill>
                            <a:srgbClr val="4D3A31"/>
                          </a:solidFill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2000" i="1">
                              <a:solidFill>
                                <a:srgbClr val="4D3A31"/>
                              </a:solidFill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1" lang="en-US" altLang="zh-CN" sz="2000" i="1">
                              <a:solidFill>
                                <a:srgbClr val="4D3A31"/>
                              </a:solidFill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sz="2000" i="1">
                              <a:solidFill>
                                <a:srgbClr val="4D3A31"/>
                              </a:solidFill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kumimoji="1" lang="en-US" altLang="zh-CN" sz="2000" i="1">
                              <a:solidFill>
                                <a:srgbClr val="4D3A31"/>
                              </a:solidFill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kumimoji="1" lang="en-US" altLang="zh-CN" sz="2000" i="1">
                              <a:solidFill>
                                <a:srgbClr val="4D3A31"/>
                              </a:solidFill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𝑙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kumimoji="1" lang="en-US" altLang="zh-CN" sz="2000" i="1">
                              <a:solidFill>
                                <a:srgbClr val="4D3A31"/>
                              </a:solidFill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CN" sz="2000" i="1">
                              <a:solidFill>
                                <a:srgbClr val="4D3A31"/>
                              </a:solidFill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kumimoji="1" lang="en-US" altLang="zh-CN" sz="2000" i="1">
                              <a:solidFill>
                                <a:srgbClr val="4D3A31"/>
                              </a:solidFill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kumimoji="1" lang="en-US" altLang="zh-CN" sz="2000" i="1">
                              <a:solidFill>
                                <a:srgbClr val="4D3A31"/>
                              </a:solidFill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𝑙</m:t>
                          </m:r>
                          <m:r>
                            <a:rPr kumimoji="1" lang="en-US" altLang="zh-CN" sz="2000" i="1">
                              <a:solidFill>
                                <a:srgbClr val="4D3A31"/>
                              </a:solidFill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+1</m:t>
                          </m:r>
                        </m:sub>
                        <m:sup>
                          <m:r>
                            <a:rPr kumimoji="1" lang="en-US" altLang="zh-CN" sz="2000" i="1">
                              <a:solidFill>
                                <a:srgbClr val="4D3A31"/>
                              </a:solidFill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𝑛</m:t>
                          </m:r>
                        </m:sup>
                        <m:e>
                          <m:r>
                            <a:rPr kumimoji="1" lang="en-US" altLang="zh-CN" sz="2000" i="1">
                              <a:solidFill>
                                <a:srgbClr val="4D3A3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𝕀</m:t>
                          </m:r>
                          <m:r>
                            <a:rPr kumimoji="1" lang="en-US" altLang="zh-CN" sz="2000" i="1">
                              <a:solidFill>
                                <a:srgbClr val="4D3A3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kumimoji="1" lang="en-US" altLang="zh-CN" sz="2000" i="1">
                                  <a:solidFill>
                                    <a:srgbClr val="4D3A3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i="1">
                                  <a:solidFill>
                                    <a:srgbClr val="4D3A3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1" lang="en-US" altLang="zh-CN" sz="2000" i="1">
                                  <a:solidFill>
                                    <a:srgbClr val="4D3A3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en-US" altLang="zh-CN" sz="2000" i="1">
                              <a:solidFill>
                                <a:srgbClr val="4D3A3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∉</m:t>
                          </m:r>
                          <m:sSup>
                            <m:sSupPr>
                              <m:ctrlPr>
                                <a:rPr kumimoji="1" lang="en-US" altLang="zh-CN" sz="2000" i="1">
                                  <a:solidFill>
                                    <a:srgbClr val="4D3A3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1" lang="el-GR" altLang="zh-CN" sz="2000" i="1">
                                  <a:solidFill>
                                    <a:srgbClr val="4D3A3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Γ</m:t>
                              </m:r>
                            </m:e>
                            <m:sup>
                              <m:r>
                                <a:rPr kumimoji="1" lang="en-US" altLang="zh-CN" sz="2000" i="1">
                                  <a:solidFill>
                                    <a:srgbClr val="4D3A3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𝜀</m:t>
                              </m:r>
                            </m:sup>
                          </m:sSup>
                          <m:r>
                            <a:rPr kumimoji="1" lang="en-US" altLang="zh-CN" sz="2000" i="1">
                              <a:solidFill>
                                <a:srgbClr val="4D3A3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kumimoji="1" lang="en-US" altLang="zh-CN" sz="2000" i="1">
                                  <a:solidFill>
                                    <a:srgbClr val="4D3A3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1" i="1">
                                  <a:solidFill>
                                    <a:srgbClr val="4D3A3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1" lang="en-US" altLang="zh-CN" sz="2000" i="1">
                                  <a:solidFill>
                                    <a:srgbClr val="4D3A3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en-US" altLang="zh-CN" sz="2000" i="1">
                              <a:solidFill>
                                <a:srgbClr val="4D3A3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))</m:t>
                          </m:r>
                        </m:e>
                      </m:nary>
                    </m:oMath>
                  </m:oMathPara>
                </a14:m>
                <a:endParaRPr kumimoji="1" lang="en-US" altLang="zh-CN" sz="2000" dirty="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lvl="0" indent="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Pct val="80000"/>
                  <a:buNone/>
                </a:pPr>
                <a:endParaRPr kumimoji="1" lang="en-US" altLang="zh-CN" sz="2000" dirty="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lvl="2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Inefficiency</a:t>
                </a:r>
                <a:endParaRPr kumimoji="1"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SzPct val="8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sz="20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Ineff</m:t>
                      </m:r>
                      <m:r>
                        <a:rPr kumimoji="1" lang="en-US" altLang="zh-CN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𝑙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kumimoji="1" lang="en-US" altLang="zh-CN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CN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𝑙</m:t>
                          </m:r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+1</m:t>
                          </m:r>
                        </m:sub>
                        <m:sup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p>
                        <m:e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kumimoji="1"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1" lang="el-GR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Γ</m:t>
                              </m:r>
                            </m:e>
                            <m:sup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𝜀</m:t>
                              </m:r>
                            </m:sup>
                          </m:sSup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kumimoji="1"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kumimoji="1"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lvl="0" indent="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Pct val="80000"/>
                  <a:buNone/>
                </a:pPr>
                <a:endParaRPr kumimoji="1" lang="en-US" altLang="zh-CN" sz="2000" dirty="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lvl="0" indent="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Pct val="80000"/>
                  <a:buNone/>
                </a:pPr>
                <a:endParaRPr kumimoji="1" lang="en-US" altLang="zh-CN" sz="2000" dirty="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lvl="0" indent="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Pct val="80000"/>
                  <a:buNone/>
                </a:pPr>
                <a:r>
                  <a:rPr kumimoji="1" lang="en-US" altLang="zh-CN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	</a:t>
                </a:r>
              </a:p>
              <a:p>
                <a:pPr marL="0" lvl="0" indent="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Pct val="80000"/>
                  <a:buNone/>
                </a:pPr>
                <a:endParaRPr kumimoji="1" lang="en-US" altLang="zh-CN" sz="2400" dirty="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914400" lvl="2" indent="0">
                  <a:lnSpc>
                    <a:spcPct val="90000"/>
                  </a:lnSpc>
                  <a:buNone/>
                </a:pPr>
                <a:endParaRPr kumimoji="1"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SzPct val="80000"/>
                  <a:buNone/>
                </a:pPr>
                <a:r>
                  <a:rPr kumimoji="1"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endParaRPr kumimoji="1"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lnSpc>
                    <a:spcPct val="90000"/>
                  </a:lnSpc>
                  <a:buNone/>
                </a:pPr>
                <a:endParaRPr lang="en-US" kern="0" dirty="0"/>
              </a:p>
              <a:p>
                <a:pPr marL="0" indent="0">
                  <a:lnSpc>
                    <a:spcPct val="90000"/>
                  </a:lnSpc>
                  <a:buFontTx/>
                  <a:buNone/>
                </a:pPr>
                <a:endParaRPr lang="en-US" sz="2800" kern="0" dirty="0"/>
              </a:p>
              <a:p>
                <a:pPr lvl="1">
                  <a:lnSpc>
                    <a:spcPct val="90000"/>
                  </a:lnSpc>
                </a:pPr>
                <a:endParaRPr lang="en-US" kern="0" dirty="0"/>
              </a:p>
              <a:p>
                <a:pPr lvl="1">
                  <a:lnSpc>
                    <a:spcPct val="90000"/>
                  </a:lnSpc>
                </a:pPr>
                <a:endParaRPr lang="en-US" kern="0" dirty="0"/>
              </a:p>
              <a:p>
                <a:pPr>
                  <a:lnSpc>
                    <a:spcPct val="90000"/>
                  </a:lnSpc>
                </a:pPr>
                <a:endParaRPr lang="en-GB" sz="2800" kern="0" dirty="0"/>
              </a:p>
            </p:txBody>
          </p:sp>
        </mc:Choice>
        <mc:Fallback xmlns="">
          <p:sp>
            <p:nvSpPr>
              <p:cNvPr id="12" name="Rectangle 3">
                <a:extLst>
                  <a:ext uri="{FF2B5EF4-FFF2-40B4-BE49-F238E27FC236}">
                    <a16:creationId xmlns:a16="http://schemas.microsoft.com/office/drawing/2014/main" id="{EFA362FF-5870-42F7-87BA-3E26EB340B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1331640"/>
                <a:ext cx="7920880" cy="4968552"/>
              </a:xfrm>
              <a:prstGeom prst="rect">
                <a:avLst/>
              </a:prstGeom>
              <a:blipFill>
                <a:blip r:embed="rId3"/>
                <a:stretch>
                  <a:fillRect t="-135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CF8B50B0-E0B4-170B-4BC1-FBD2523C859F}"/>
              </a:ext>
            </a:extLst>
          </p:cNvPr>
          <p:cNvSpPr txBox="1"/>
          <p:nvPr/>
        </p:nvSpPr>
        <p:spPr>
          <a:xfrm>
            <a:off x="1763688" y="5203194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solidFill>
                  <a:srgbClr val="4D3A31"/>
                </a:solidFill>
              </a:rPr>
              <a:t>This is not the only measure of inefficiency available but is the one we choose for this study.</a:t>
            </a:r>
            <a:endParaRPr kumimoji="1" lang="zh-CN" altLang="en-US" sz="2000" dirty="0">
              <a:solidFill>
                <a:srgbClr val="4D3A31"/>
              </a:solidFill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9878FEC7-6D3F-3C13-0842-67C1F68FF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381000" cy="457200"/>
          </a:xfrm>
        </p:spPr>
        <p:txBody>
          <a:bodyPr/>
          <a:lstStyle/>
          <a:p>
            <a:fld id="{93589482-C909-46BD-B987-2EE6CA35C115}" type="slidenum">
              <a:rPr lang="en-US" smtClean="0">
                <a:solidFill>
                  <a:srgbClr val="808080"/>
                </a:solidFill>
              </a:rPr>
              <a:pPr/>
              <a:t>11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268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C91177F-4AB9-4473-AA1D-123964B76A07}"/>
              </a:ext>
            </a:extLst>
          </p:cNvPr>
          <p:cNvSpPr/>
          <p:nvPr/>
        </p:nvSpPr>
        <p:spPr bwMode="auto">
          <a:xfrm>
            <a:off x="323528" y="0"/>
            <a:ext cx="1296144" cy="938104"/>
          </a:xfrm>
          <a:prstGeom prst="rect">
            <a:avLst/>
          </a:prstGeom>
          <a:solidFill>
            <a:srgbClr val="003366"/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" pitchFamily="-8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65C83B7-4934-4C0D-A4F4-90AC348C35D9}"/>
              </a:ext>
            </a:extLst>
          </p:cNvPr>
          <p:cNvSpPr txBox="1">
            <a:spLocks/>
          </p:cNvSpPr>
          <p:nvPr/>
        </p:nvSpPr>
        <p:spPr bwMode="auto">
          <a:xfrm>
            <a:off x="899592" y="18864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+mj-lt"/>
                <a:ea typeface="ＭＳ Ｐゴシック" pitchFamily="-8" charset="-128"/>
                <a:cs typeface="ＭＳ Ｐゴシック" pitchFamily="-8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9pPr>
          </a:lstStyle>
          <a:p>
            <a:r>
              <a:rPr lang="en-GB" kern="0" dirty="0">
                <a:solidFill>
                  <a:schemeClr val="bg1"/>
                </a:solidFill>
              </a:rPr>
              <a:t>Magnitude-based pruning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3">
                <a:extLst>
                  <a:ext uri="{FF2B5EF4-FFF2-40B4-BE49-F238E27FC236}">
                    <a16:creationId xmlns:a16="http://schemas.microsoft.com/office/drawing/2014/main" id="{AC1E6BD5-E5C1-4CB5-9FCF-6376572B4535}"/>
                  </a:ext>
                </a:extLst>
              </p:cNvPr>
              <p:cNvSpPr txBox="1"/>
              <p:nvPr/>
            </p:nvSpPr>
            <p:spPr>
              <a:xfrm>
                <a:off x="323528" y="1520280"/>
                <a:ext cx="7024877" cy="1806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200" dirty="0">
                    <a:solidFill>
                      <a:srgbClr val="4D3A3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Learn </a:t>
                </a:r>
                <a14:m>
                  <m:oMath xmlns:m="http://schemas.openxmlformats.org/officeDocument/2006/math">
                    <m:r>
                      <a:rPr kumimoji="1" lang="en-US" altLang="zh-CN" sz="2200" b="0" i="1" smtClean="0">
                        <a:solidFill>
                          <a:srgbClr val="4D3A31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kumimoji="1" lang="en-US" altLang="zh-CN" sz="2200" dirty="0">
                    <a:solidFill>
                      <a:srgbClr val="4D3A3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by minimizing the following objective function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" altLang="zh-CN" sz="2200" i="1">
                              <a:solidFill>
                                <a:srgbClr val="4D3A3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1" lang="en" altLang="zh-CN" sz="2200" i="1">
                                  <a:solidFill>
                                    <a:srgbClr val="4D3A3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1" lang="en" altLang="zh-CN" sz="2200">
                                  <a:solidFill>
                                    <a:srgbClr val="4D3A3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kumimoji="1" lang="en-US" altLang="zh-CN" sz="2200" i="1">
                                  <a:solidFill>
                                    <a:srgbClr val="4D3A31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lim>
                          </m:limLow>
                        </m:fName>
                        <m:e>
                          <m:r>
                            <a:rPr kumimoji="1" lang="en" altLang="zh-CN" sz="2200" i="1">
                              <a:solidFill>
                                <a:srgbClr val="4D3A3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  <m:d>
                            <m:dPr>
                              <m:ctrlPr>
                                <a:rPr kumimoji="1" lang="en-US" altLang="zh-CN" sz="2200" i="1">
                                  <a:solidFill>
                                    <a:srgbClr val="4D3A3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200" i="1">
                                  <a:solidFill>
                                    <a:srgbClr val="4D3A3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kumimoji="1" lang="en-US" altLang="zh-CN" sz="2200" i="1">
                                  <a:solidFill>
                                    <a:srgbClr val="4D3A3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kumimoji="1" lang="en-US" altLang="zh-CN" sz="2200" i="1">
                                  <a:solidFill>
                                    <a:srgbClr val="4D3A3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𝒲</m:t>
                              </m:r>
                            </m:e>
                          </m:d>
                          <m:r>
                            <a:rPr kumimoji="1" lang="en-US" altLang="zh-CN" sz="2200" i="1">
                              <a:solidFill>
                                <a:srgbClr val="4D3A3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zh-CN" sz="2200" i="1">
                              <a:solidFill>
                                <a:srgbClr val="4D3A3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nary>
                            <m:naryPr>
                              <m:chr m:val="∑"/>
                              <m:ctrlPr>
                                <a:rPr kumimoji="1" lang="en-US" altLang="zh-CN" sz="2200" i="1">
                                  <a:solidFill>
                                    <a:srgbClr val="4D3A3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zh-CN" sz="2200" i="1">
                                  <a:solidFill>
                                    <a:srgbClr val="4D3A3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zh-CN" sz="2200" i="1">
                                  <a:solidFill>
                                    <a:srgbClr val="4D3A3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1" lang="en-US" altLang="zh-CN" sz="2200" i="1" smtClean="0">
                                  <a:solidFill>
                                    <a:srgbClr val="4D3A3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kumimoji="1" lang="en-US" altLang="zh-CN" sz="2200" i="1">
                                      <a:solidFill>
                                        <a:srgbClr val="4D3A3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kumimoji="1" lang="en-US" altLang="zh-CN" sz="2200" i="1">
                                      <a:solidFill>
                                        <a:srgbClr val="4D3A3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kumimoji="1" lang="en-US" altLang="zh-CN" sz="2200" i="1">
                                      <a:solidFill>
                                        <a:srgbClr val="4D3A3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kumimoji="1" lang="en-US" altLang="zh-CN" sz="2200" i="1">
                                          <a:solidFill>
                                            <a:srgbClr val="4D3A3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sz="2200" i="1">
                                          <a:solidFill>
                                            <a:srgbClr val="4D3A3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kumimoji="1" lang="en-US" altLang="zh-CN" sz="2200" i="1">
                                          <a:solidFill>
                                            <a:srgbClr val="4D3A3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kumimoji="1" lang="en-US" altLang="zh-CN" sz="2200" i="1">
                                          <a:solidFill>
                                            <a:srgbClr val="4D3A3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zh-CN" sz="2200" i="1">
                                              <a:solidFill>
                                                <a:srgbClr val="4D3A3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CN" sz="2200" i="1">
                                              <a:solidFill>
                                                <a:srgbClr val="4D3A3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CN" sz="2200" i="1">
                                              <a:solidFill>
                                                <a:srgbClr val="4D3A3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kumimoji="1" lang="en-US" altLang="zh-CN" sz="2200" i="1">
                                              <a:solidFill>
                                                <a:srgbClr val="4D3A3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kumimoji="1" lang="en-US" altLang="zh-CN" sz="2200" i="1">
                                              <a:solidFill>
                                                <a:srgbClr val="4D3A3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func>
                    </m:oMath>
                  </m:oMathPara>
                </a14:m>
                <a:endParaRPr kumimoji="1" lang="en-US" altLang="zh-CN" sz="2200" dirty="0">
                  <a:solidFill>
                    <a:srgbClr val="4D3A3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kumimoji="1"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文本框 3">
                <a:extLst>
                  <a:ext uri="{FF2B5EF4-FFF2-40B4-BE49-F238E27FC236}">
                    <a16:creationId xmlns:a16="http://schemas.microsoft.com/office/drawing/2014/main" id="{AC1E6BD5-E5C1-4CB5-9FCF-6376572B4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520280"/>
                <a:ext cx="7024877" cy="1806135"/>
              </a:xfrm>
              <a:prstGeom prst="rect">
                <a:avLst/>
              </a:prstGeom>
              <a:blipFill>
                <a:blip r:embed="rId2"/>
                <a:stretch>
                  <a:fillRect l="-1128" t="-1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39">
                <a:extLst>
                  <a:ext uri="{FF2B5EF4-FFF2-40B4-BE49-F238E27FC236}">
                    <a16:creationId xmlns:a16="http://schemas.microsoft.com/office/drawing/2014/main" id="{A21520E1-82B9-4FBB-B45A-FC205C6F693C}"/>
                  </a:ext>
                </a:extLst>
              </p:cNvPr>
              <p:cNvSpPr txBox="1"/>
              <p:nvPr/>
            </p:nvSpPr>
            <p:spPr>
              <a:xfrm>
                <a:off x="323528" y="3061106"/>
                <a:ext cx="6604000" cy="1107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200" dirty="0">
                    <a:solidFill>
                      <a:srgbClr val="4D3A3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w</a:t>
                </a:r>
                <a:r>
                  <a:rPr kumimoji="1" lang="en-US" altLang="zh-CN" sz="2200" b="0" dirty="0">
                    <a:solidFill>
                      <a:srgbClr val="4D3A3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here </a:t>
                </a:r>
                <a14:m>
                  <m:oMath xmlns:m="http://schemas.openxmlformats.org/officeDocument/2006/math">
                    <m:r>
                      <a:rPr kumimoji="1" lang="en-US" altLang="zh-CN" sz="2200" b="0" i="1" smtClean="0">
                        <a:solidFill>
                          <a:srgbClr val="4D3A3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𝒲</m:t>
                    </m:r>
                    <m:r>
                      <a:rPr kumimoji="1" lang="en-US" altLang="zh-CN" sz="2200" b="0" i="1" smtClean="0">
                        <a:solidFill>
                          <a:srgbClr val="4D3A3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kumimoji="1" lang="en-US" altLang="zh-CN" sz="2200" b="0" i="1" smtClean="0">
                            <a:solidFill>
                              <a:srgbClr val="4D3A3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200" b="0" i="1" smtClean="0">
                            <a:solidFill>
                              <a:srgbClr val="4D3A3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kumimoji="1" lang="en-US" altLang="zh-CN" sz="2200" b="0" i="1" smtClean="0">
                            <a:solidFill>
                              <a:srgbClr val="4D3A3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zh-CN" sz="2200" b="0" i="1" smtClean="0">
                        <a:solidFill>
                          <a:srgbClr val="4D3A3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zh-CN" sz="2200" b="0" i="1" smtClean="0">
                            <a:solidFill>
                              <a:srgbClr val="4D3A3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200" b="0" i="1" smtClean="0">
                            <a:solidFill>
                              <a:srgbClr val="4D3A3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kumimoji="1" lang="en-US" altLang="zh-CN" sz="2200" b="0" i="1" smtClean="0">
                            <a:solidFill>
                              <a:srgbClr val="4D3A3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kumimoji="1" lang="en-US" altLang="zh-CN" sz="2200" b="0" i="1" smtClean="0">
                        <a:solidFill>
                          <a:srgbClr val="4D3A3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kumimoji="1" lang="en-US" altLang="zh-CN" sz="2200" dirty="0">
                    <a:solidFill>
                      <a:srgbClr val="4D3A31"/>
                    </a:solidFill>
                  </a:rPr>
                  <a:t> </a:t>
                </a:r>
                <a:r>
                  <a:rPr kumimoji="1" lang="en-US" altLang="zh-CN" sz="2200" dirty="0">
                    <a:solidFill>
                      <a:srgbClr val="4D3A3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with each </a:t>
                </a:r>
              </a:p>
              <a:p>
                <a:pPr>
                  <a:lnSpc>
                    <a:spcPct val="200000"/>
                  </a:lnSpc>
                </a:pPr>
                <a:r>
                  <a:rPr kumimoji="1" lang="en-US" altLang="zh-CN" sz="2200" dirty="0">
                    <a:solidFill>
                      <a:srgbClr val="4D3A31"/>
                    </a:solidFill>
                    <a:ea typeface="Cambria Math" panose="02040503050406030204" pitchFamily="18" charset="0"/>
                  </a:rPr>
                  <a:t>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200" i="1">
                            <a:solidFill>
                              <a:srgbClr val="4D3A3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200" i="1">
                            <a:solidFill>
                              <a:srgbClr val="4D3A3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kumimoji="1" lang="en-US" altLang="zh-CN" sz="2200" b="0" i="1" smtClean="0">
                            <a:solidFill>
                              <a:srgbClr val="4D3A3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sz="2200" b="0" i="1" smtClean="0">
                        <a:solidFill>
                          <a:srgbClr val="4D3A3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kumimoji="1" lang="en-US" altLang="zh-CN" sz="2200" b="0" i="1" smtClean="0">
                            <a:solidFill>
                              <a:srgbClr val="4D3A3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200" b="0" i="1" smtClean="0">
                            <a:solidFill>
                              <a:srgbClr val="4D3A3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kumimoji="1" lang="en-US" altLang="zh-CN" sz="2200" b="0" i="1" smtClean="0">
                            <a:solidFill>
                              <a:srgbClr val="4D3A3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zh-CN" sz="2200" b="0" i="1" smtClean="0">
                            <a:solidFill>
                              <a:srgbClr val="4D3A3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kumimoji="1" lang="en-US" altLang="zh-CN" sz="2200" b="0" i="1" smtClean="0">
                        <a:solidFill>
                          <a:srgbClr val="4D3A3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zh-CN" sz="2200" b="0" i="1" smtClean="0">
                            <a:solidFill>
                              <a:srgbClr val="4D3A3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200" b="0" i="1" smtClean="0">
                            <a:solidFill>
                              <a:srgbClr val="4D3A3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kumimoji="1" lang="en-US" altLang="zh-CN" sz="2200" b="0" i="1" smtClean="0">
                            <a:solidFill>
                              <a:srgbClr val="4D3A3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zh-CN" sz="2200" b="0" i="1" smtClean="0">
                            <a:solidFill>
                              <a:srgbClr val="4D3A3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CN" sz="2200" b="0" i="1" smtClean="0">
                                <a:solidFill>
                                  <a:srgbClr val="4D3A3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200" b="0" i="1" smtClean="0">
                                <a:solidFill>
                                  <a:srgbClr val="4D3A3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kumimoji="1" lang="en-US" altLang="zh-CN" sz="2200" b="0" i="1" smtClean="0">
                                <a:solidFill>
                                  <a:srgbClr val="4D3A3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kumimoji="1" lang="en-US" altLang="zh-CN" sz="2200" b="0" i="1" smtClean="0">
                        <a:solidFill>
                          <a:srgbClr val="4D3A3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200" dirty="0">
                    <a:solidFill>
                      <a:srgbClr val="4D3A31"/>
                    </a:solidFill>
                  </a:rPr>
                  <a:t>  </a:t>
                </a:r>
                <a:endParaRPr kumimoji="1" lang="zh-CN" altLang="en-US" sz="2200" dirty="0">
                  <a:solidFill>
                    <a:srgbClr val="4D3A31"/>
                  </a:solidFill>
                </a:endParaRPr>
              </a:p>
            </p:txBody>
          </p:sp>
        </mc:Choice>
        <mc:Fallback xmlns="">
          <p:sp>
            <p:nvSpPr>
              <p:cNvPr id="9" name="文本框 39">
                <a:extLst>
                  <a:ext uri="{FF2B5EF4-FFF2-40B4-BE49-F238E27FC236}">
                    <a16:creationId xmlns:a16="http://schemas.microsoft.com/office/drawing/2014/main" id="{A21520E1-82B9-4FBB-B45A-FC205C6F69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061106"/>
                <a:ext cx="6604000" cy="1107163"/>
              </a:xfrm>
              <a:prstGeom prst="rect">
                <a:avLst/>
              </a:prstGeom>
              <a:blipFill>
                <a:blip r:embed="rId3"/>
                <a:stretch>
                  <a:fillRect l="-1200" t="-3846" b="-2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40">
                <a:extLst>
                  <a:ext uri="{FF2B5EF4-FFF2-40B4-BE49-F238E27FC236}">
                    <a16:creationId xmlns:a16="http://schemas.microsoft.com/office/drawing/2014/main" id="{55B48784-139A-47FC-A256-53DCE95B4AB7}"/>
                  </a:ext>
                </a:extLst>
              </p:cNvPr>
              <p:cNvSpPr txBox="1"/>
              <p:nvPr/>
            </p:nvSpPr>
            <p:spPr>
              <a:xfrm>
                <a:off x="323528" y="4482520"/>
                <a:ext cx="565672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200" i="1" dirty="0">
                    <a:solidFill>
                      <a:srgbClr val="4D3A3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kumimoji="1" lang="en-US" altLang="zh-CN" sz="2200" dirty="0">
                    <a:solidFill>
                      <a:srgbClr val="4D3A3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the total number of hidden units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200" i="1">
                            <a:solidFill>
                              <a:srgbClr val="4D3A3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200" i="1">
                            <a:solidFill>
                              <a:srgbClr val="4D3A3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kumimoji="1" lang="en-US" altLang="zh-CN" sz="2200" i="1">
                            <a:solidFill>
                              <a:srgbClr val="4D3A3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sz="2200" dirty="0">
                    <a:solidFill>
                      <a:srgbClr val="4D3A3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the dimension of weight vector</a:t>
                </a:r>
                <a:endParaRPr kumimoji="1" lang="zh-CN" altLang="en-US" sz="2200" dirty="0">
                  <a:solidFill>
                    <a:srgbClr val="4D3A3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文本框 40">
                <a:extLst>
                  <a:ext uri="{FF2B5EF4-FFF2-40B4-BE49-F238E27FC236}">
                    <a16:creationId xmlns:a16="http://schemas.microsoft.com/office/drawing/2014/main" id="{55B48784-139A-47FC-A256-53DCE95B4A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482520"/>
                <a:ext cx="5656725" cy="769441"/>
              </a:xfrm>
              <a:prstGeom prst="rect">
                <a:avLst/>
              </a:prstGeom>
              <a:blipFill>
                <a:blip r:embed="rId4"/>
                <a:stretch>
                  <a:fillRect l="-1401" t="-3937" b="-15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564F4FD1-4B8B-40B3-BB39-A728E0A040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1798" y="2171684"/>
            <a:ext cx="2899388" cy="2985508"/>
          </a:xfrm>
          <a:prstGeom prst="rect">
            <a:avLst/>
          </a:prstGeom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3F9C698C-1C24-5221-01FF-A6A413778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381000" cy="457200"/>
          </a:xfrm>
        </p:spPr>
        <p:txBody>
          <a:bodyPr/>
          <a:lstStyle/>
          <a:p>
            <a:fld id="{93589482-C909-46BD-B987-2EE6CA35C115}" type="slidenum">
              <a:rPr lang="en-US" smtClean="0">
                <a:solidFill>
                  <a:srgbClr val="808080"/>
                </a:solidFill>
              </a:rPr>
              <a:pPr/>
              <a:t>12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433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C91177F-4AB9-4473-AA1D-123964B76A07}"/>
              </a:ext>
            </a:extLst>
          </p:cNvPr>
          <p:cNvSpPr/>
          <p:nvPr/>
        </p:nvSpPr>
        <p:spPr bwMode="auto">
          <a:xfrm>
            <a:off x="323528" y="0"/>
            <a:ext cx="1296144" cy="938104"/>
          </a:xfrm>
          <a:prstGeom prst="rect">
            <a:avLst/>
          </a:prstGeom>
          <a:solidFill>
            <a:srgbClr val="003366"/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" pitchFamily="-8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65C83B7-4934-4C0D-A4F4-90AC348C35D9}"/>
              </a:ext>
            </a:extLst>
          </p:cNvPr>
          <p:cNvSpPr txBox="1">
            <a:spLocks/>
          </p:cNvSpPr>
          <p:nvPr/>
        </p:nvSpPr>
        <p:spPr bwMode="auto">
          <a:xfrm>
            <a:off x="899592" y="18864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+mj-lt"/>
                <a:ea typeface="ＭＳ Ｐゴシック" pitchFamily="-8" charset="-128"/>
                <a:cs typeface="ＭＳ Ｐゴシック" pitchFamily="-8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9pPr>
          </a:lstStyle>
          <a:p>
            <a:r>
              <a:rPr lang="en-GB" kern="0" dirty="0">
                <a:solidFill>
                  <a:schemeClr val="bg1"/>
                </a:solidFill>
              </a:rPr>
              <a:t>Magnitude-based pruning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3">
                <a:extLst>
                  <a:ext uri="{FF2B5EF4-FFF2-40B4-BE49-F238E27FC236}">
                    <a16:creationId xmlns:a16="http://schemas.microsoft.com/office/drawing/2014/main" id="{AC1E6BD5-E5C1-4CB5-9FCF-6376572B4535}"/>
                  </a:ext>
                </a:extLst>
              </p:cNvPr>
              <p:cNvSpPr txBox="1"/>
              <p:nvPr/>
            </p:nvSpPr>
            <p:spPr>
              <a:xfrm>
                <a:off x="323528" y="1520280"/>
                <a:ext cx="7024877" cy="1806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200" dirty="0">
                    <a:solidFill>
                      <a:srgbClr val="4D3A3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Learn </a:t>
                </a:r>
                <a14:m>
                  <m:oMath xmlns:m="http://schemas.openxmlformats.org/officeDocument/2006/math">
                    <m:r>
                      <a:rPr kumimoji="1" lang="en-US" altLang="zh-CN" sz="2200" b="0" i="1" smtClean="0">
                        <a:solidFill>
                          <a:srgbClr val="4D3A31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kumimoji="1" lang="en-US" altLang="zh-CN" sz="2200" dirty="0">
                    <a:solidFill>
                      <a:srgbClr val="4D3A3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by minimizing the following objective function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" altLang="zh-CN" sz="2200" i="1">
                              <a:solidFill>
                                <a:srgbClr val="4D3A3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1" lang="en" altLang="zh-CN" sz="2200" i="1">
                                  <a:solidFill>
                                    <a:srgbClr val="4D3A3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1" lang="en" altLang="zh-CN" sz="2200">
                                  <a:solidFill>
                                    <a:srgbClr val="4D3A3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kumimoji="1" lang="en-US" altLang="zh-CN" sz="2200" i="1">
                                  <a:solidFill>
                                    <a:srgbClr val="4D3A31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lim>
                          </m:limLow>
                        </m:fName>
                        <m:e>
                          <m:r>
                            <a:rPr kumimoji="1" lang="en" altLang="zh-CN" sz="2200" i="1">
                              <a:solidFill>
                                <a:srgbClr val="4D3A3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  <m:d>
                            <m:dPr>
                              <m:ctrlPr>
                                <a:rPr kumimoji="1" lang="en-US" altLang="zh-CN" sz="2200" i="1">
                                  <a:solidFill>
                                    <a:srgbClr val="4D3A3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200" i="1">
                                  <a:solidFill>
                                    <a:srgbClr val="4D3A3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kumimoji="1" lang="en-US" altLang="zh-CN" sz="2200" i="1">
                                  <a:solidFill>
                                    <a:srgbClr val="4D3A3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kumimoji="1" lang="en-US" altLang="zh-CN" sz="2200" i="1">
                                  <a:solidFill>
                                    <a:srgbClr val="4D3A3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𝒲</m:t>
                              </m:r>
                            </m:e>
                          </m:d>
                          <m:r>
                            <a:rPr kumimoji="1" lang="en-US" altLang="zh-CN" sz="2200" i="1">
                              <a:solidFill>
                                <a:srgbClr val="4D3A3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zh-CN" sz="2200" i="1">
                              <a:solidFill>
                                <a:srgbClr val="4D3A3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nary>
                            <m:naryPr>
                              <m:chr m:val="∑"/>
                              <m:ctrlPr>
                                <a:rPr kumimoji="1" lang="en-US" altLang="zh-CN" sz="2200" i="1">
                                  <a:solidFill>
                                    <a:srgbClr val="4D3A3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zh-CN" sz="2200" i="1">
                                  <a:solidFill>
                                    <a:srgbClr val="4D3A3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zh-CN" sz="2200" i="1">
                                  <a:solidFill>
                                    <a:srgbClr val="4D3A3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1" lang="en-US" altLang="zh-CN" sz="2200" i="1" smtClean="0">
                                  <a:solidFill>
                                    <a:srgbClr val="4D3A3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kumimoji="1" lang="en-US" altLang="zh-CN" sz="2200" i="1">
                                      <a:solidFill>
                                        <a:srgbClr val="4D3A3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kumimoji="1" lang="en-US" altLang="zh-CN" sz="2200" i="1">
                                      <a:solidFill>
                                        <a:srgbClr val="4D3A3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kumimoji="1" lang="en-US" altLang="zh-CN" sz="2200" i="1">
                                      <a:solidFill>
                                        <a:srgbClr val="4D3A3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kumimoji="1" lang="en-US" altLang="zh-CN" sz="2200" i="1">
                                          <a:solidFill>
                                            <a:srgbClr val="4D3A3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sz="2200" i="1">
                                          <a:solidFill>
                                            <a:srgbClr val="4D3A3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kumimoji="1" lang="en-US" altLang="zh-CN" sz="2200" i="1">
                                          <a:solidFill>
                                            <a:srgbClr val="4D3A3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kumimoji="1" lang="en-US" altLang="zh-CN" sz="2200" i="1">
                                          <a:solidFill>
                                            <a:srgbClr val="4D3A3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zh-CN" sz="2200" i="1">
                                              <a:solidFill>
                                                <a:srgbClr val="4D3A3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CN" sz="2200" i="1">
                                              <a:solidFill>
                                                <a:srgbClr val="4D3A3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CN" sz="2200" i="1">
                                              <a:solidFill>
                                                <a:srgbClr val="4D3A3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kumimoji="1" lang="en-US" altLang="zh-CN" sz="2200" i="1">
                                              <a:solidFill>
                                                <a:srgbClr val="4D3A3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kumimoji="1" lang="en-US" altLang="zh-CN" sz="2200" i="1">
                                              <a:solidFill>
                                                <a:srgbClr val="4D3A3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func>
                    </m:oMath>
                  </m:oMathPara>
                </a14:m>
                <a:endParaRPr kumimoji="1" lang="en-US" altLang="zh-CN" sz="2200" dirty="0">
                  <a:solidFill>
                    <a:srgbClr val="4D3A3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kumimoji="1"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文本框 3">
                <a:extLst>
                  <a:ext uri="{FF2B5EF4-FFF2-40B4-BE49-F238E27FC236}">
                    <a16:creationId xmlns:a16="http://schemas.microsoft.com/office/drawing/2014/main" id="{AC1E6BD5-E5C1-4CB5-9FCF-6376572B4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520280"/>
                <a:ext cx="7024877" cy="1806135"/>
              </a:xfrm>
              <a:prstGeom prst="rect">
                <a:avLst/>
              </a:prstGeom>
              <a:blipFill>
                <a:blip r:embed="rId2"/>
                <a:stretch>
                  <a:fillRect l="-1128" t="-1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6">
                <a:extLst>
                  <a:ext uri="{FF2B5EF4-FFF2-40B4-BE49-F238E27FC236}">
                    <a16:creationId xmlns:a16="http://schemas.microsoft.com/office/drawing/2014/main" id="{8B9BE630-7B60-4B97-B395-6B646732D544}"/>
                  </a:ext>
                </a:extLst>
              </p:cNvPr>
              <p:cNvSpPr txBox="1"/>
              <p:nvPr/>
            </p:nvSpPr>
            <p:spPr>
              <a:xfrm>
                <a:off x="329139" y="3130334"/>
                <a:ext cx="537795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200" dirty="0">
                    <a:solidFill>
                      <a:srgbClr val="4D3A3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After </a:t>
                </a:r>
                <a14:m>
                  <m:oMath xmlns:m="http://schemas.openxmlformats.org/officeDocument/2006/math">
                    <m:r>
                      <a:rPr kumimoji="1" lang="en" altLang="zh-CN" sz="2200" i="1">
                        <a:solidFill>
                          <a:srgbClr val="4D3A3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kumimoji="1" lang="en-US" altLang="zh-CN" sz="2200" dirty="0">
                    <a:solidFill>
                      <a:srgbClr val="4D3A3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converges, the magnitude of each neuron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200" i="1" smtClean="0">
                            <a:solidFill>
                              <a:srgbClr val="4D3A3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zh-CN" sz="2200" b="1" i="1" smtClean="0">
                            <a:solidFill>
                              <a:srgbClr val="4D3A3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𝒘</m:t>
                        </m:r>
                      </m:e>
                      <m:sub>
                        <m:r>
                          <a:rPr kumimoji="1" lang="en-US" altLang="zh-CN" sz="2200" b="0" i="1" smtClean="0">
                            <a:solidFill>
                              <a:srgbClr val="4D3A3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sz="2200" dirty="0">
                    <a:solidFill>
                      <a:srgbClr val="4D3A3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calculated</a:t>
                </a:r>
                <a:endParaRPr kumimoji="1" lang="zh-CN" altLang="en-US" sz="2200" dirty="0">
                  <a:solidFill>
                    <a:srgbClr val="4D3A3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文本框 6">
                <a:extLst>
                  <a:ext uri="{FF2B5EF4-FFF2-40B4-BE49-F238E27FC236}">
                    <a16:creationId xmlns:a16="http://schemas.microsoft.com/office/drawing/2014/main" id="{8B9BE630-7B60-4B97-B395-6B646732D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39" y="3130334"/>
                <a:ext cx="5377959" cy="769441"/>
              </a:xfrm>
              <a:prstGeom prst="rect">
                <a:avLst/>
              </a:prstGeom>
              <a:blipFill>
                <a:blip r:embed="rId3"/>
                <a:stretch>
                  <a:fillRect l="-1474" t="-4762" r="-1927" b="-15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7">
                <a:extLst>
                  <a:ext uri="{FF2B5EF4-FFF2-40B4-BE49-F238E27FC236}">
                    <a16:creationId xmlns:a16="http://schemas.microsoft.com/office/drawing/2014/main" id="{FAA96A76-004A-4E30-9EBC-01F9A67C8D4C}"/>
                  </a:ext>
                </a:extLst>
              </p:cNvPr>
              <p:cNvSpPr txBox="1"/>
              <p:nvPr/>
            </p:nvSpPr>
            <p:spPr>
              <a:xfrm>
                <a:off x="1964833" y="3717032"/>
                <a:ext cx="3742265" cy="1098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200" i="1" smtClean="0">
                              <a:solidFill>
                                <a:srgbClr val="4D3A3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200" b="0" i="1" smtClean="0">
                              <a:solidFill>
                                <a:srgbClr val="4D3A3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zh-CN" sz="2200" b="0" i="1" smtClean="0">
                              <a:solidFill>
                                <a:srgbClr val="4D3A3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zh-CN" sz="2200" b="0" i="1" smtClean="0">
                          <a:solidFill>
                            <a:srgbClr val="4D3A3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sz="2200" b="0" i="1" smtClean="0">
                              <a:solidFill>
                                <a:srgbClr val="4D3A3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kumimoji="1" lang="en-US" altLang="zh-CN" sz="2200" i="1">
                                  <a:solidFill>
                                    <a:srgbClr val="4D3A3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CN" sz="2200" i="1">
                                      <a:solidFill>
                                        <a:srgbClr val="4D3A3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200" b="1" i="1">
                                      <a:solidFill>
                                        <a:srgbClr val="4D3A31"/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kumimoji="1" lang="en-US" altLang="zh-CN" sz="2200" i="1">
                                      <a:solidFill>
                                        <a:srgbClr val="4D3A3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kumimoji="1" lang="en-US" altLang="zh-CN" sz="2200" b="0" i="1" smtClean="0">
                              <a:solidFill>
                                <a:srgbClr val="4D3A3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sz="2200" b="0" i="1" smtClean="0">
                          <a:solidFill>
                            <a:srgbClr val="4D3A3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1" lang="en-US" altLang="zh-CN" sz="2200" b="0" i="1" smtClean="0">
                              <a:solidFill>
                                <a:srgbClr val="4D3A3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CN" sz="2200" b="0" i="1" smtClean="0">
                              <a:solidFill>
                                <a:srgbClr val="4D3A3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n-US" altLang="zh-CN" sz="2200" b="0" i="1" smtClean="0">
                              <a:solidFill>
                                <a:srgbClr val="4D3A3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kumimoji="1" lang="en-US" altLang="zh-CN" sz="2200" b="0" i="1" smtClean="0">
                                  <a:solidFill>
                                    <a:srgbClr val="4D3A3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200" b="0" i="1" smtClean="0">
                                  <a:solidFill>
                                    <a:srgbClr val="4D3A3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kumimoji="1" lang="en-US" altLang="zh-CN" sz="2200" b="0" i="1" smtClean="0">
                                  <a:solidFill>
                                    <a:srgbClr val="4D3A3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zh-CN" sz="2200" b="0" i="1" smtClean="0">
                                  <a:solidFill>
                                    <a:srgbClr val="4D3A3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CN" sz="2200" b="0" i="1" smtClean="0">
                                      <a:solidFill>
                                        <a:srgbClr val="4D3A3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200" b="0" i="1" smtClean="0">
                                      <a:solidFill>
                                        <a:srgbClr val="4D3A3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kumimoji="1" lang="en-US" altLang="zh-CN" sz="2200" b="0" i="1" smtClean="0">
                                      <a:solidFill>
                                        <a:srgbClr val="4D3A3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kumimoji="1" lang="en-US" altLang="zh-CN" sz="2200" b="0" i="1" smtClean="0">
                                      <a:solidFill>
                                        <a:srgbClr val="4D3A3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kumimoji="1" lang="en-US" altLang="zh-CN" sz="2200" b="0" i="1" smtClean="0">
                                      <a:solidFill>
                                        <a:srgbClr val="4D3A3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1" lang="zh-CN" altLang="en-US" sz="2200" dirty="0">
                  <a:solidFill>
                    <a:srgbClr val="4D3A31"/>
                  </a:solidFill>
                </a:endParaRPr>
              </a:p>
            </p:txBody>
          </p:sp>
        </mc:Choice>
        <mc:Fallback xmlns="">
          <p:sp>
            <p:nvSpPr>
              <p:cNvPr id="11" name="文本框 7">
                <a:extLst>
                  <a:ext uri="{FF2B5EF4-FFF2-40B4-BE49-F238E27FC236}">
                    <a16:creationId xmlns:a16="http://schemas.microsoft.com/office/drawing/2014/main" id="{FAA96A76-004A-4E30-9EBC-01F9A67C8D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833" y="3717032"/>
                <a:ext cx="3742265" cy="10982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8">
            <a:extLst>
              <a:ext uri="{FF2B5EF4-FFF2-40B4-BE49-F238E27FC236}">
                <a16:creationId xmlns:a16="http://schemas.microsoft.com/office/drawing/2014/main" id="{DB913A08-7F16-4C62-BE36-F2E0E1334D5F}"/>
              </a:ext>
            </a:extLst>
          </p:cNvPr>
          <p:cNvSpPr txBox="1"/>
          <p:nvPr/>
        </p:nvSpPr>
        <p:spPr>
          <a:xfrm>
            <a:off x="329139" y="4990454"/>
            <a:ext cx="59710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200" dirty="0">
                <a:solidFill>
                  <a:srgbClr val="4D3A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Prune the neurons that have the smallest magnitude.</a:t>
            </a:r>
            <a:endParaRPr kumimoji="1" lang="zh-CN" altLang="en-US" sz="2200" dirty="0">
              <a:solidFill>
                <a:srgbClr val="4D3A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343CD0-C786-49FE-B416-C9F52971ED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1797" y="2178196"/>
            <a:ext cx="2893063" cy="2978996"/>
          </a:xfrm>
          <a:prstGeom prst="rect">
            <a:avLst/>
          </a:prstGeo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DADB3ED1-8489-778A-D93F-093CB0E82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381000" cy="457200"/>
          </a:xfrm>
        </p:spPr>
        <p:txBody>
          <a:bodyPr/>
          <a:lstStyle/>
          <a:p>
            <a:fld id="{93589482-C909-46BD-B987-2EE6CA35C115}" type="slidenum">
              <a:rPr lang="en-US" smtClean="0">
                <a:solidFill>
                  <a:srgbClr val="808080"/>
                </a:solidFill>
              </a:rPr>
              <a:pPr/>
              <a:t>13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986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95492B2-AFC4-48BC-BBE6-5659F43ED4AC}"/>
              </a:ext>
            </a:extLst>
          </p:cNvPr>
          <p:cNvSpPr/>
          <p:nvPr/>
        </p:nvSpPr>
        <p:spPr bwMode="auto">
          <a:xfrm>
            <a:off x="323528" y="0"/>
            <a:ext cx="1296144" cy="938104"/>
          </a:xfrm>
          <a:prstGeom prst="rect">
            <a:avLst/>
          </a:prstGeom>
          <a:solidFill>
            <a:srgbClr val="003366"/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" pitchFamily="-8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6532449-24CA-4CA4-94E8-7F0853CF1F2F}"/>
              </a:ext>
            </a:extLst>
          </p:cNvPr>
          <p:cNvSpPr txBox="1">
            <a:spLocks/>
          </p:cNvSpPr>
          <p:nvPr/>
        </p:nvSpPr>
        <p:spPr bwMode="auto">
          <a:xfrm>
            <a:off x="457200" y="18864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+mj-lt"/>
                <a:ea typeface="ＭＳ Ｐゴシック" pitchFamily="-8" charset="-128"/>
                <a:cs typeface="ＭＳ Ｐゴシック" pitchFamily="-8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9pPr>
          </a:lstStyle>
          <a:p>
            <a:r>
              <a:rPr lang="en-GB" kern="0" dirty="0">
                <a:solidFill>
                  <a:schemeClr val="bg1"/>
                </a:solidFill>
              </a:rPr>
              <a:t>Bayesian learning-based pruning</a:t>
            </a:r>
          </a:p>
        </p:txBody>
      </p:sp>
      <p:pic>
        <p:nvPicPr>
          <p:cNvPr id="7" name="图片 45">
            <a:extLst>
              <a:ext uri="{FF2B5EF4-FFF2-40B4-BE49-F238E27FC236}">
                <a16:creationId xmlns:a16="http://schemas.microsoft.com/office/drawing/2014/main" id="{94D7D9FE-2782-4549-8539-35050D6B3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713823"/>
            <a:ext cx="7076380" cy="3139225"/>
          </a:xfrm>
          <a:prstGeom prst="rect">
            <a:avLst/>
          </a:prstGeom>
        </p:spPr>
      </p:pic>
      <p:sp>
        <p:nvSpPr>
          <p:cNvPr id="8" name="文本框 46">
            <a:extLst>
              <a:ext uri="{FF2B5EF4-FFF2-40B4-BE49-F238E27FC236}">
                <a16:creationId xmlns:a16="http://schemas.microsoft.com/office/drawing/2014/main" id="{FF1C0B5B-C60A-4ED5-A7EA-74B7BE56BDC3}"/>
              </a:ext>
            </a:extLst>
          </p:cNvPr>
          <p:cNvSpPr txBox="1"/>
          <p:nvPr/>
        </p:nvSpPr>
        <p:spPr>
          <a:xfrm>
            <a:off x="1029410" y="5127182"/>
            <a:ext cx="3104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Standard Neural Network</a:t>
            </a:r>
            <a:endParaRPr kumimoji="1"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47">
            <a:extLst>
              <a:ext uri="{FF2B5EF4-FFF2-40B4-BE49-F238E27FC236}">
                <a16:creationId xmlns:a16="http://schemas.microsoft.com/office/drawing/2014/main" id="{5865FE89-1503-4393-9193-7F1234B0DE53}"/>
              </a:ext>
            </a:extLst>
          </p:cNvPr>
          <p:cNvSpPr txBox="1"/>
          <p:nvPr/>
        </p:nvSpPr>
        <p:spPr>
          <a:xfrm>
            <a:off x="5148064" y="5144177"/>
            <a:ext cx="342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Bayesian Neural Network</a:t>
            </a:r>
            <a:endParaRPr kumimoji="1"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1BDCF262-7916-98D9-48EA-8F3AD4D92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381000" cy="457200"/>
          </a:xfrm>
        </p:spPr>
        <p:txBody>
          <a:bodyPr/>
          <a:lstStyle/>
          <a:p>
            <a:fld id="{93589482-C909-46BD-B987-2EE6CA35C115}" type="slidenum">
              <a:rPr lang="en-US" smtClean="0">
                <a:solidFill>
                  <a:srgbClr val="808080"/>
                </a:solidFill>
              </a:rPr>
              <a:pPr/>
              <a:t>14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204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95492B2-AFC4-48BC-BBE6-5659F43ED4AC}"/>
              </a:ext>
            </a:extLst>
          </p:cNvPr>
          <p:cNvSpPr/>
          <p:nvPr/>
        </p:nvSpPr>
        <p:spPr bwMode="auto">
          <a:xfrm>
            <a:off x="323528" y="0"/>
            <a:ext cx="1296144" cy="938104"/>
          </a:xfrm>
          <a:prstGeom prst="rect">
            <a:avLst/>
          </a:prstGeom>
          <a:solidFill>
            <a:srgbClr val="003366"/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" pitchFamily="-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398BF9-0049-429E-B35A-7DB3DABF8CFB}"/>
              </a:ext>
            </a:extLst>
          </p:cNvPr>
          <p:cNvSpPr txBox="1">
            <a:spLocks/>
          </p:cNvSpPr>
          <p:nvPr/>
        </p:nvSpPr>
        <p:spPr bwMode="auto">
          <a:xfrm>
            <a:off x="457200" y="18864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+mj-lt"/>
                <a:ea typeface="ＭＳ Ｐゴシック" pitchFamily="-8" charset="-128"/>
                <a:cs typeface="ＭＳ Ｐゴシック" pitchFamily="-8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9pPr>
          </a:lstStyle>
          <a:p>
            <a:r>
              <a:rPr lang="en-GB" kern="0" dirty="0">
                <a:solidFill>
                  <a:schemeClr val="bg1"/>
                </a:solidFill>
              </a:rPr>
              <a:t>Bayesian learning-based pruning</a:t>
            </a:r>
          </a:p>
        </p:txBody>
      </p:sp>
      <p:pic>
        <p:nvPicPr>
          <p:cNvPr id="4" name="图片 45">
            <a:extLst>
              <a:ext uri="{FF2B5EF4-FFF2-40B4-BE49-F238E27FC236}">
                <a16:creationId xmlns:a16="http://schemas.microsoft.com/office/drawing/2014/main" id="{821D8758-38D8-4E6B-A3C7-C93952D51C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967"/>
          <a:stretch/>
        </p:blipFill>
        <p:spPr>
          <a:xfrm>
            <a:off x="5076056" y="1713823"/>
            <a:ext cx="3115940" cy="31392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1">
                <a:extLst>
                  <a:ext uri="{FF2B5EF4-FFF2-40B4-BE49-F238E27FC236}">
                    <a16:creationId xmlns:a16="http://schemas.microsoft.com/office/drawing/2014/main" id="{4F4C446F-02EB-4BCE-BF03-B50B16D73099}"/>
                  </a:ext>
                </a:extLst>
              </p:cNvPr>
              <p:cNvSpPr txBox="1"/>
              <p:nvPr/>
            </p:nvSpPr>
            <p:spPr>
              <a:xfrm>
                <a:off x="263950" y="1470801"/>
                <a:ext cx="4927600" cy="1775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Clr>
                    <a:srgbClr val="003366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kumimoji="1" lang="en-US" altLang="zh-CN" sz="2200" b="0" dirty="0">
                    <a:solidFill>
                      <a:srgbClr val="4D3A3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Prior distribution</a:t>
                </a:r>
              </a:p>
              <a:p>
                <a:endParaRPr kumimoji="1" lang="en-US" altLang="zh-CN" sz="2200" dirty="0">
                  <a:solidFill>
                    <a:srgbClr val="4D3A3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200" b="0" i="1" smtClean="0">
                          <a:solidFill>
                            <a:srgbClr val="4D3A3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kumimoji="1" lang="en-US" altLang="zh-CN" sz="2200" b="0" i="1" smtClean="0">
                              <a:solidFill>
                                <a:srgbClr val="4D3A3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200" i="1">
                              <a:solidFill>
                                <a:srgbClr val="4D3A3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𝒲</m:t>
                          </m:r>
                        </m:e>
                      </m:d>
                      <m:r>
                        <a:rPr kumimoji="1" lang="en-US" altLang="zh-CN" sz="2200" b="0" i="1" smtClean="0">
                          <a:solidFill>
                            <a:srgbClr val="4D3A3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∏"/>
                          <m:ctrlPr>
                            <a:rPr kumimoji="1" lang="en-US" altLang="zh-CN" sz="2200" b="0" i="1" smtClean="0">
                              <a:solidFill>
                                <a:srgbClr val="4D3A3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CN" sz="2200" b="0" i="1" smtClean="0">
                              <a:solidFill>
                                <a:srgbClr val="4D3A3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zh-CN" sz="2200" b="0" i="1" smtClean="0">
                              <a:solidFill>
                                <a:srgbClr val="4D3A3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zh-CN" sz="2200" b="0" i="1" smtClean="0">
                              <a:solidFill>
                                <a:srgbClr val="4D3A3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  <m:e>
                          <m:nary>
                            <m:naryPr>
                              <m:chr m:val="∏"/>
                              <m:ctrlPr>
                                <a:rPr kumimoji="1" lang="en-US" altLang="zh-CN" sz="2200" b="0" i="1" smtClean="0">
                                  <a:solidFill>
                                    <a:srgbClr val="4D3A3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zh-CN" sz="2200" b="0" i="1" smtClean="0">
                                  <a:solidFill>
                                    <a:srgbClr val="4D3A3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kumimoji="1" lang="en-US" altLang="zh-CN" sz="2200" b="0" i="1" smtClean="0">
                                  <a:solidFill>
                                    <a:srgbClr val="4D3A3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kumimoji="1" lang="en-US" altLang="zh-CN" sz="2200" b="0" i="1" smtClean="0">
                                      <a:solidFill>
                                        <a:srgbClr val="4D3A3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200" b="0" i="1" smtClean="0">
                                      <a:solidFill>
                                        <a:srgbClr val="4D3A3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kumimoji="1" lang="en-US" altLang="zh-CN" sz="2200" b="0" i="1" smtClean="0">
                                      <a:solidFill>
                                        <a:srgbClr val="4D3A3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  <m:e>
                              <m:r>
                                <a:rPr kumimoji="1" lang="en-US" altLang="zh-CN" sz="2200" b="0" i="1" smtClean="0">
                                  <a:solidFill>
                                    <a:srgbClr val="4D3A3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𝒩</m:t>
                              </m:r>
                              <m:r>
                                <a:rPr kumimoji="1" lang="en-US" altLang="zh-CN" sz="2200" b="0" i="1" smtClean="0">
                                  <a:solidFill>
                                    <a:srgbClr val="4D3A3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kumimoji="1" lang="en-US" altLang="zh-CN" sz="2200" b="0" i="1" smtClean="0">
                                      <a:solidFill>
                                        <a:srgbClr val="4D3A3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200" b="0" i="1" smtClean="0">
                                      <a:solidFill>
                                        <a:srgbClr val="4D3A3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kumimoji="1" lang="en-US" altLang="zh-CN" sz="2200" b="0" i="1" smtClean="0">
                                      <a:solidFill>
                                        <a:srgbClr val="4D3A3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kumimoji="1" lang="en-US" altLang="zh-CN" sz="2200" b="0" i="1" smtClean="0">
                                      <a:solidFill>
                                        <a:srgbClr val="4D3A3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kumimoji="1" lang="en-US" altLang="zh-CN" sz="2200" b="0" i="1" smtClean="0">
                                      <a:solidFill>
                                        <a:srgbClr val="4D3A3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kumimoji="1" lang="en-US" altLang="zh-CN" sz="2200" b="0" i="1" smtClean="0">
                                  <a:solidFill>
                                    <a:srgbClr val="4D3A3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|0,1)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kumimoji="1" lang="zh-CN" altLang="en-US" sz="2200" dirty="0"/>
              </a:p>
            </p:txBody>
          </p:sp>
        </mc:Choice>
        <mc:Fallback xmlns="">
          <p:sp>
            <p:nvSpPr>
              <p:cNvPr id="6" name="文本框 1">
                <a:extLst>
                  <a:ext uri="{FF2B5EF4-FFF2-40B4-BE49-F238E27FC236}">
                    <a16:creationId xmlns:a16="http://schemas.microsoft.com/office/drawing/2014/main" id="{4F4C446F-02EB-4BCE-BF03-B50B16D73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50" y="1470801"/>
                <a:ext cx="4927600" cy="1775358"/>
              </a:xfrm>
              <a:prstGeom prst="rect">
                <a:avLst/>
              </a:prstGeom>
              <a:blipFill>
                <a:blip r:embed="rId3"/>
                <a:stretch>
                  <a:fillRect l="-1360" t="-1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2">
                <a:extLst>
                  <a:ext uri="{FF2B5EF4-FFF2-40B4-BE49-F238E27FC236}">
                    <a16:creationId xmlns:a16="http://schemas.microsoft.com/office/drawing/2014/main" id="{7849C685-E615-4FFE-8DD0-6A31A91B1B59}"/>
                  </a:ext>
                </a:extLst>
              </p:cNvPr>
              <p:cNvSpPr txBox="1"/>
              <p:nvPr/>
            </p:nvSpPr>
            <p:spPr>
              <a:xfrm>
                <a:off x="266857" y="3778856"/>
                <a:ext cx="5643031" cy="1240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Clr>
                    <a:srgbClr val="003366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kumimoji="1" lang="en-US" altLang="zh-CN" sz="2200" b="0" dirty="0">
                    <a:solidFill>
                      <a:srgbClr val="4D3A3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Approximate posterior distribution</a:t>
                </a:r>
              </a:p>
              <a:p>
                <a:pPr>
                  <a:buSzPct val="80000"/>
                </a:pPr>
                <a:endParaRPr kumimoji="1" lang="en-US" altLang="zh-CN" sz="2200" b="0" dirty="0">
                  <a:solidFill>
                    <a:srgbClr val="4D3A3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kumimoji="1" lang="en-US" altLang="zh-CN" sz="2200" b="0" dirty="0">
                    <a:solidFill>
                      <a:srgbClr val="4D3A31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kumimoji="1" lang="en-US" altLang="zh-CN" sz="2200" b="0" i="1" smtClean="0">
                        <a:solidFill>
                          <a:srgbClr val="4D3A3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kumimoji="1" lang="en-US" altLang="zh-CN" sz="2200" b="0" i="1" smtClean="0">
                            <a:solidFill>
                              <a:srgbClr val="4D3A3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200" i="1">
                            <a:solidFill>
                              <a:srgbClr val="4D3A3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𝒲</m:t>
                        </m:r>
                      </m:e>
                    </m:d>
                    <m:r>
                      <a:rPr kumimoji="1" lang="en-US" altLang="zh-CN" sz="2200" b="0" i="1" smtClean="0">
                        <a:solidFill>
                          <a:srgbClr val="4D3A3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∏"/>
                        <m:ctrlPr>
                          <a:rPr kumimoji="1" lang="en-US" altLang="zh-CN" sz="2200" b="0" i="1" smtClean="0">
                            <a:solidFill>
                              <a:srgbClr val="4D3A3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zh-CN" sz="2200" b="0" i="1" smtClean="0">
                            <a:solidFill>
                              <a:srgbClr val="4D3A3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zh-CN" sz="2200" b="0" i="1" smtClean="0">
                            <a:solidFill>
                              <a:srgbClr val="4D3A3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kumimoji="1" lang="en-US" altLang="zh-CN" sz="2200" b="0" i="1" smtClean="0">
                            <a:solidFill>
                              <a:srgbClr val="4D3A3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  <m:e>
                        <m:nary>
                          <m:naryPr>
                            <m:chr m:val="∏"/>
                            <m:ctrlPr>
                              <a:rPr kumimoji="1" lang="en-US" altLang="zh-CN" sz="2200" b="0" i="1" smtClean="0">
                                <a:solidFill>
                                  <a:srgbClr val="4D3A3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kumimoji="1" lang="en-US" altLang="zh-CN" sz="2200" b="0" i="1" smtClean="0">
                                <a:solidFill>
                                  <a:srgbClr val="4D3A3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kumimoji="1" lang="en-US" altLang="zh-CN" sz="2200" b="0" i="1" smtClean="0">
                                <a:solidFill>
                                  <a:srgbClr val="4D3A3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sSub>
                              <m:sSubPr>
                                <m:ctrlPr>
                                  <a:rPr kumimoji="1" lang="en-US" altLang="zh-CN" sz="2200" b="0" i="1" smtClean="0">
                                    <a:solidFill>
                                      <a:srgbClr val="4D3A3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200" b="0" i="1" smtClean="0">
                                    <a:solidFill>
                                      <a:srgbClr val="4D3A3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kumimoji="1" lang="en-US" altLang="zh-CN" sz="2200" b="0" i="1" smtClean="0">
                                    <a:solidFill>
                                      <a:srgbClr val="4D3A3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  <m:e>
                            <m:r>
                              <a:rPr kumimoji="1" lang="en-US" altLang="zh-CN" sz="2200" b="0" i="1" smtClean="0">
                                <a:solidFill>
                                  <a:srgbClr val="4D3A3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𝒩</m:t>
                            </m:r>
                            <m:r>
                              <a:rPr kumimoji="1" lang="en-US" altLang="zh-CN" sz="2200" b="0" i="1" smtClean="0">
                                <a:solidFill>
                                  <a:srgbClr val="4D3A3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kumimoji="1" lang="en-US" altLang="zh-CN" sz="2200" b="0" i="1" smtClean="0">
                                    <a:solidFill>
                                      <a:srgbClr val="4D3A3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200" b="0" i="1" smtClean="0">
                                    <a:solidFill>
                                      <a:srgbClr val="4D3A3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kumimoji="1" lang="en-US" altLang="zh-CN" sz="2200" b="0" i="1" smtClean="0">
                                    <a:solidFill>
                                      <a:srgbClr val="4D3A3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kumimoji="1" lang="en-US" altLang="zh-CN" sz="2200" b="0" i="1" smtClean="0">
                                    <a:solidFill>
                                      <a:srgbClr val="4D3A3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kumimoji="1" lang="en-US" altLang="zh-CN" sz="2200" b="0" i="1" smtClean="0">
                                    <a:solidFill>
                                      <a:srgbClr val="4D3A3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kumimoji="1" lang="en-US" altLang="zh-CN" sz="2200" b="0" i="1" smtClean="0">
                                <a:solidFill>
                                  <a:srgbClr val="4D3A3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kumimoji="1" lang="en-US" altLang="zh-CN" sz="2200" b="0" i="1" smtClean="0">
                                    <a:solidFill>
                                      <a:srgbClr val="4D3A3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200" b="0" i="1" smtClean="0">
                                    <a:solidFill>
                                      <a:srgbClr val="4D3A3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kumimoji="1" lang="en-US" altLang="zh-CN" sz="2200" b="0" i="1" smtClean="0">
                                    <a:solidFill>
                                      <a:srgbClr val="4D3A3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kumimoji="1" lang="en-US" altLang="zh-CN" sz="2200" b="0" i="1" smtClean="0">
                                    <a:solidFill>
                                      <a:srgbClr val="4D3A3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kumimoji="1" lang="en-US" altLang="zh-CN" sz="2200" b="0" i="1" smtClean="0">
                                    <a:solidFill>
                                      <a:srgbClr val="4D3A3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kumimoji="1" lang="en-US" altLang="zh-CN" sz="2200" b="0" i="1" smtClean="0">
                                <a:solidFill>
                                  <a:srgbClr val="4D3A3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1" lang="en-US" altLang="zh-CN" sz="2200" b="0" i="1" smtClean="0">
                                    <a:solidFill>
                                      <a:srgbClr val="4D3A3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200" i="1">
                                    <a:solidFill>
                                      <a:srgbClr val="4D3A3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kumimoji="1" lang="en-US" altLang="zh-CN" sz="2200" b="0" i="1" smtClean="0">
                                    <a:solidFill>
                                      <a:srgbClr val="4D3A3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kumimoji="1" lang="en-US" altLang="zh-CN" sz="2200" b="0" i="1" smtClean="0">
                                    <a:solidFill>
                                      <a:srgbClr val="4D3A3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kumimoji="1" lang="en-US" altLang="zh-CN" sz="2200" b="0" i="1" smtClean="0">
                                    <a:solidFill>
                                      <a:srgbClr val="4D3A3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kumimoji="1" lang="en-US" altLang="zh-CN" sz="2200" b="0" i="1" smtClean="0">
                                <a:solidFill>
                                  <a:srgbClr val="4D3A3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kumimoji="1" lang="zh-CN" altLang="en-US" sz="2200" dirty="0"/>
              </a:p>
            </p:txBody>
          </p:sp>
        </mc:Choice>
        <mc:Fallback xmlns="">
          <p:sp>
            <p:nvSpPr>
              <p:cNvPr id="7" name="文本框 2">
                <a:extLst>
                  <a:ext uri="{FF2B5EF4-FFF2-40B4-BE49-F238E27FC236}">
                    <a16:creationId xmlns:a16="http://schemas.microsoft.com/office/drawing/2014/main" id="{7849C685-E615-4FFE-8DD0-6A31A91B1B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57" y="3778856"/>
                <a:ext cx="5643031" cy="1240211"/>
              </a:xfrm>
              <a:prstGeom prst="rect">
                <a:avLst/>
              </a:prstGeom>
              <a:blipFill>
                <a:blip r:embed="rId4"/>
                <a:stretch>
                  <a:fillRect l="-1297" t="-2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4">
                <a:extLst>
                  <a:ext uri="{FF2B5EF4-FFF2-40B4-BE49-F238E27FC236}">
                    <a16:creationId xmlns:a16="http://schemas.microsoft.com/office/drawing/2014/main" id="{C8427648-8E73-40DB-9A1E-49DF2B99DA2A}"/>
                  </a:ext>
                </a:extLst>
              </p:cNvPr>
              <p:cNvSpPr txBox="1"/>
              <p:nvPr/>
            </p:nvSpPr>
            <p:spPr>
              <a:xfrm>
                <a:off x="683569" y="5170153"/>
                <a:ext cx="6984776" cy="563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200" dirty="0">
                    <a:solidFill>
                      <a:srgbClr val="4D3A3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kumimoji="1" lang="en-US" altLang="zh-CN" sz="2200" i="1" smtClean="0">
                        <a:solidFill>
                          <a:srgbClr val="4D3A3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sSubSup>
                      <m:sSubSupPr>
                        <m:ctrlPr>
                          <a:rPr kumimoji="1" lang="en-US" altLang="zh-CN" sz="2200" i="1" smtClean="0">
                            <a:solidFill>
                              <a:srgbClr val="4D3A3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200" b="0" i="1" smtClean="0">
                            <a:solidFill>
                              <a:srgbClr val="4D3A3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kumimoji="1" lang="en-US" altLang="zh-CN" sz="2200" i="1">
                            <a:solidFill>
                              <a:srgbClr val="4D3A3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kumimoji="1" lang="en-US" altLang="zh-CN" sz="2200" i="1">
                                <a:solidFill>
                                  <a:srgbClr val="4D3A3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200" i="1">
                                <a:solidFill>
                                  <a:srgbClr val="4D3A3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kumimoji="1" lang="en-US" altLang="zh-CN" sz="2200" i="1">
                                <a:solidFill>
                                  <a:srgbClr val="4D3A3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kumimoji="1" lang="en-US" altLang="zh-CN" sz="2200" i="1">
                                <a:solidFill>
                                  <a:srgbClr val="4D3A3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zh-CN" sz="2200" i="1">
                                <a:solidFill>
                                  <a:srgbClr val="4D3A3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kumimoji="1" lang="en-US" altLang="zh-CN" sz="2200" i="1">
                            <a:solidFill>
                              <a:srgbClr val="4D3A3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CN" sz="2200" i="1">
                                <a:solidFill>
                                  <a:srgbClr val="4D3A3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200" i="1">
                                <a:solidFill>
                                  <a:srgbClr val="4D3A3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kumimoji="1" lang="en-US" altLang="zh-CN" sz="2200" i="1">
                                <a:solidFill>
                                  <a:srgbClr val="4D3A3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kumimoji="1" lang="en-US" altLang="zh-CN" sz="2200" i="1">
                                <a:solidFill>
                                  <a:srgbClr val="4D3A3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zh-CN" sz="2200" i="1">
                                <a:solidFill>
                                  <a:srgbClr val="4D3A3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kumimoji="1" lang="en-US" altLang="zh-CN" sz="2200" i="1">
                            <a:solidFill>
                              <a:srgbClr val="4D3A3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kumimoji="1" lang="en-US" altLang="zh-CN" sz="2200" b="0" i="1" smtClean="0">
                            <a:solidFill>
                              <a:srgbClr val="4D3A3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zh-CN" sz="2200" b="0" i="1" smtClean="0">
                            <a:solidFill>
                              <a:srgbClr val="4D3A3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zh-CN" sz="2200" b="0" i="1" smtClean="0">
                            <a:solidFill>
                              <a:srgbClr val="4D3A3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=1,    </m:t>
                        </m:r>
                        <m:r>
                          <a:rPr kumimoji="1" lang="en-US" altLang="zh-CN" sz="2200" b="0" i="1" smtClean="0">
                            <a:solidFill>
                              <a:srgbClr val="4D3A3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kumimoji="1" lang="en-US" altLang="zh-CN" sz="2200" b="0" i="1" smtClean="0">
                            <a:solidFill>
                              <a:srgbClr val="4D3A3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kumimoji="1" lang="en-US" altLang="zh-CN" sz="2200" b="0" i="1" smtClean="0">
                            <a:solidFill>
                              <a:srgbClr val="4D3A3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zh-CN" sz="2200" b="0" i="1" smtClean="0">
                            <a:solidFill>
                              <a:srgbClr val="4D3A3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kumimoji="1" lang="en-US" altLang="zh-CN" sz="2200" b="0" i="1" smtClean="0">
                            <a:solidFill>
                              <a:srgbClr val="4D3A3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    </m:t>
                        </m:r>
                        <m:sSub>
                          <m:sSubPr>
                            <m:ctrlPr>
                              <a:rPr kumimoji="1" lang="en-US" altLang="zh-CN" sz="2200" b="0" i="1" smtClean="0">
                                <a:solidFill>
                                  <a:srgbClr val="4D3A3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200" b="0" i="1" smtClean="0">
                                <a:solidFill>
                                  <a:srgbClr val="4D3A3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kumimoji="1" lang="en-US" altLang="zh-CN" sz="2200" b="0" i="1" smtClean="0">
                                <a:solidFill>
                                  <a:srgbClr val="4D3A3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bSup>
                  </m:oMath>
                </a14:m>
                <a:r>
                  <a:rPr kumimoji="1" lang="en-US" altLang="zh-CN" sz="2200" dirty="0">
                    <a:solidFill>
                      <a:srgbClr val="4D3A3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are learnable parameters</a:t>
                </a:r>
                <a:endParaRPr kumimoji="1" lang="zh-CN" altLang="en-US" sz="2200" dirty="0">
                  <a:solidFill>
                    <a:srgbClr val="4D3A3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文本框 4">
                <a:extLst>
                  <a:ext uri="{FF2B5EF4-FFF2-40B4-BE49-F238E27FC236}">
                    <a16:creationId xmlns:a16="http://schemas.microsoft.com/office/drawing/2014/main" id="{C8427648-8E73-40DB-9A1E-49DF2B99D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9" y="5170153"/>
                <a:ext cx="6984776" cy="563103"/>
              </a:xfrm>
              <a:prstGeom prst="rect">
                <a:avLst/>
              </a:prstGeom>
              <a:blipFill>
                <a:blip r:embed="rId5"/>
                <a:stretch>
                  <a:fillRect l="-1134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BD01DDB3-7343-BD31-B2CB-93EFCC207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381000" cy="457200"/>
          </a:xfrm>
        </p:spPr>
        <p:txBody>
          <a:bodyPr/>
          <a:lstStyle/>
          <a:p>
            <a:fld id="{93589482-C909-46BD-B987-2EE6CA35C115}" type="slidenum">
              <a:rPr lang="en-US" smtClean="0">
                <a:solidFill>
                  <a:srgbClr val="808080"/>
                </a:solidFill>
              </a:rPr>
              <a:pPr/>
              <a:t>15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329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95492B2-AFC4-48BC-BBE6-5659F43ED4AC}"/>
              </a:ext>
            </a:extLst>
          </p:cNvPr>
          <p:cNvSpPr/>
          <p:nvPr/>
        </p:nvSpPr>
        <p:spPr bwMode="auto">
          <a:xfrm>
            <a:off x="323528" y="0"/>
            <a:ext cx="1296144" cy="938104"/>
          </a:xfrm>
          <a:prstGeom prst="rect">
            <a:avLst/>
          </a:prstGeom>
          <a:solidFill>
            <a:srgbClr val="003366"/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" pitchFamily="-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64A435-39EA-42CE-9854-FFA70D05CC02}"/>
              </a:ext>
            </a:extLst>
          </p:cNvPr>
          <p:cNvSpPr txBox="1">
            <a:spLocks/>
          </p:cNvSpPr>
          <p:nvPr/>
        </p:nvSpPr>
        <p:spPr bwMode="auto">
          <a:xfrm>
            <a:off x="457200" y="18864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+mj-lt"/>
                <a:ea typeface="ＭＳ Ｐゴシック" pitchFamily="-8" charset="-128"/>
                <a:cs typeface="ＭＳ Ｐゴシック" pitchFamily="-8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9pPr>
          </a:lstStyle>
          <a:p>
            <a:r>
              <a:rPr lang="en-GB" kern="0" dirty="0">
                <a:solidFill>
                  <a:schemeClr val="bg1"/>
                </a:solidFill>
              </a:rPr>
              <a:t>Bayesian learning-based pruning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5">
                <a:extLst>
                  <a:ext uri="{FF2B5EF4-FFF2-40B4-BE49-F238E27FC236}">
                    <a16:creationId xmlns:a16="http://schemas.microsoft.com/office/drawing/2014/main" id="{C7E66F23-5EED-4372-A30E-6D9F04921AA2}"/>
                  </a:ext>
                </a:extLst>
              </p:cNvPr>
              <p:cNvSpPr/>
              <p:nvPr/>
            </p:nvSpPr>
            <p:spPr>
              <a:xfrm>
                <a:off x="323528" y="1629118"/>
                <a:ext cx="7748788" cy="10802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1" lang="en" altLang="zh-CN" sz="2200" dirty="0">
                    <a:solidFill>
                      <a:srgbClr val="4D3A3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We train a BNN from scratch,</a:t>
                </a:r>
              </a:p>
              <a:p>
                <a:pPr>
                  <a:lnSpc>
                    <a:spcPct val="200000"/>
                  </a:lnSpc>
                </a:pPr>
                <a:r>
                  <a:rPr kumimoji="1" lang="en" altLang="zh-CN" sz="2200" dirty="0">
                    <a:solidFill>
                      <a:srgbClr val="4D3A31"/>
                    </a:solidFill>
                    <a:ea typeface="Cambria Math" panose="02040503050406030204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kumimoji="1" lang="en" altLang="zh-CN" sz="2200" i="1" smtClean="0">
                        <a:solidFill>
                          <a:srgbClr val="4D3A3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kumimoji="1" lang="en-US" altLang="zh-CN" sz="2200" i="1">
                            <a:solidFill>
                              <a:srgbClr val="4D3A3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200" i="1">
                            <a:solidFill>
                              <a:srgbClr val="4D3A3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  <m:r>
                          <a:rPr kumimoji="1" lang="en-US" altLang="zh-CN" sz="2200" i="1">
                            <a:solidFill>
                              <a:srgbClr val="4D3A3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2200" i="1">
                            <a:solidFill>
                              <a:srgbClr val="4D3A3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kumimoji="1" lang="en-US" altLang="zh-CN" sz="2200" b="0" i="1" smtClean="0">
                        <a:solidFill>
                          <a:srgbClr val="4D3A3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2200" b="0" i="1" smtClean="0">
                            <a:solidFill>
                              <a:srgbClr val="4D3A3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200" i="1">
                            <a:solidFill>
                              <a:srgbClr val="4D3A3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kumimoji="1" lang="en-US" altLang="zh-CN" sz="2200" b="0" i="1" smtClean="0">
                            <a:solidFill>
                              <a:srgbClr val="4D3A3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kumimoji="1" lang="en-US" altLang="zh-CN" sz="2200" b="0" i="1" smtClean="0">
                            <a:solidFill>
                              <a:srgbClr val="4D3A3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sz="2200" b="0" i="1" smtClean="0">
                            <a:solidFill>
                              <a:srgbClr val="4D3A3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𝒲</m:t>
                        </m:r>
                        <m:r>
                          <a:rPr kumimoji="1" lang="en-US" altLang="zh-CN" sz="2200" b="0" i="1" smtClean="0">
                            <a:solidFill>
                              <a:srgbClr val="4D3A3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kumimoji="1" lang="en-US" altLang="zh-CN" sz="2200" b="0" i="1" smtClean="0">
                            <a:solidFill>
                              <a:srgbClr val="4D3A3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r>
                          <a:rPr kumimoji="1" lang="en-US" altLang="zh-CN" sz="2200" b="0" i="1" smtClean="0">
                            <a:solidFill>
                              <a:srgbClr val="4D3A3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kumimoji="1" lang="en-US" altLang="zh-CN" sz="2200" b="0" i="1" smtClean="0">
                            <a:solidFill>
                              <a:srgbClr val="4D3A3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200" b="0" i="1" smtClean="0">
                            <a:solidFill>
                              <a:srgbClr val="4D3A3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kumimoji="1" lang="en-US" altLang="zh-CN" sz="2200" b="0" i="1" smtClean="0">
                                <a:solidFill>
                                  <a:srgbClr val="4D3A3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zh-CN" sz="2200" b="0" i="0" smtClean="0">
                                <a:solidFill>
                                  <a:srgbClr val="4D3A3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kumimoji="1" lang="en-US" altLang="zh-CN" sz="2200" b="0" i="1" smtClean="0">
                                <a:solidFill>
                                  <a:srgbClr val="4D3A3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kumimoji="1" lang="en-US" altLang="zh-CN" sz="2200" b="0" i="1" smtClean="0">
                                    <a:solidFill>
                                      <a:srgbClr val="4D3A3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sz="2200" b="0" i="1" smtClean="0">
                                    <a:solidFill>
                                      <a:srgbClr val="4D3A3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e>
                                <m:r>
                                  <a:rPr kumimoji="1" lang="en-US" altLang="zh-CN" sz="2200" i="1">
                                    <a:solidFill>
                                      <a:srgbClr val="4D3A3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𝒲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kumimoji="1" lang="en-US" altLang="zh-CN" sz="2200" b="0" i="1" smtClean="0">
                        <a:solidFill>
                          <a:srgbClr val="4D3A3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kumimoji="1" lang="en-US" altLang="zh-CN" sz="2200" b="0" i="1" smtClean="0">
                            <a:solidFill>
                              <a:srgbClr val="4D3A3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200" b="0" i="1" smtClean="0">
                            <a:solidFill>
                              <a:srgbClr val="4D3A3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1" lang="en-US" altLang="zh-CN" sz="2200" b="0" i="1" smtClean="0">
                            <a:solidFill>
                              <a:srgbClr val="4D3A3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𝑘𝑙</m:t>
                        </m:r>
                      </m:sub>
                    </m:sSub>
                    <m:r>
                      <a:rPr kumimoji="1" lang="en-US" altLang="zh-CN" sz="2200" b="0" i="1" smtClean="0">
                        <a:solidFill>
                          <a:srgbClr val="4D3A3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200" i="1">
                        <a:solidFill>
                          <a:srgbClr val="4D3A3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kumimoji="1" lang="en-US" altLang="zh-CN" sz="2200" i="1">
                        <a:solidFill>
                          <a:srgbClr val="4D3A3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200" i="1">
                        <a:solidFill>
                          <a:srgbClr val="4D3A3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𝒲</m:t>
                    </m:r>
                    <m:r>
                      <a:rPr kumimoji="1" lang="en-US" altLang="zh-CN" sz="2200" i="1">
                        <a:solidFill>
                          <a:srgbClr val="4D3A3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kumimoji="1" lang="en-US" altLang="zh-CN" sz="2200" i="1">
                        <a:solidFill>
                          <a:srgbClr val="4D3A3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kumimoji="1" lang="en-US" altLang="zh-CN" sz="2200" b="0" i="1" smtClean="0">
                        <a:solidFill>
                          <a:srgbClr val="4D3A3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)||</m:t>
                    </m:r>
                    <m:r>
                      <a:rPr kumimoji="1" lang="en-US" altLang="zh-CN" sz="2200" b="0" i="1" smtClean="0">
                        <a:solidFill>
                          <a:srgbClr val="4D3A3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kumimoji="1" lang="en-US" altLang="zh-CN" sz="2200" i="1">
                            <a:solidFill>
                              <a:srgbClr val="4D3A3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200" i="1">
                            <a:solidFill>
                              <a:srgbClr val="4D3A3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𝒲</m:t>
                        </m:r>
                      </m:e>
                    </m:d>
                    <m:r>
                      <a:rPr kumimoji="1" lang="en-US" altLang="zh-CN" sz="2200" b="0" i="1" smtClean="0">
                        <a:solidFill>
                          <a:srgbClr val="4D3A3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200" dirty="0">
                  <a:solidFill>
                    <a:srgbClr val="4D3A31"/>
                  </a:solidFill>
                </a:endParaRPr>
              </a:p>
            </p:txBody>
          </p:sp>
        </mc:Choice>
        <mc:Fallback xmlns="">
          <p:sp>
            <p:nvSpPr>
              <p:cNvPr id="4" name="矩形 5">
                <a:extLst>
                  <a:ext uri="{FF2B5EF4-FFF2-40B4-BE49-F238E27FC236}">
                    <a16:creationId xmlns:a16="http://schemas.microsoft.com/office/drawing/2014/main" id="{C7E66F23-5EED-4372-A30E-6D9F04921A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629118"/>
                <a:ext cx="7748788" cy="1080296"/>
              </a:xfrm>
              <a:prstGeom prst="rect">
                <a:avLst/>
              </a:prstGeom>
              <a:blipFill>
                <a:blip r:embed="rId2"/>
                <a:stretch>
                  <a:fillRect l="-1023" t="-3390" b="-4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6">
                <a:extLst>
                  <a:ext uri="{FF2B5EF4-FFF2-40B4-BE49-F238E27FC236}">
                    <a16:creationId xmlns:a16="http://schemas.microsoft.com/office/drawing/2014/main" id="{76EBA98C-0C37-4B73-B8DC-93300B45C66B}"/>
                  </a:ext>
                </a:extLst>
              </p:cNvPr>
              <p:cNvSpPr txBox="1"/>
              <p:nvPr/>
            </p:nvSpPr>
            <p:spPr>
              <a:xfrm>
                <a:off x="323528" y="3140968"/>
                <a:ext cx="8363272" cy="3039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200" dirty="0">
                    <a:solidFill>
                      <a:srgbClr val="4D3A3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Then, prune the weights that have the relatively high probabilities of being zero. It is equivalent to computing the signal-to-noise ratio, i.e.,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200" i="1" smtClean="0">
                              <a:solidFill>
                                <a:srgbClr val="4D3A3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1" lang="en-US" altLang="zh-CN" sz="2200" b="0" i="1" smtClean="0">
                              <a:solidFill>
                                <a:srgbClr val="4D3A3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𝑠𝑛𝑟</m:t>
                          </m:r>
                        </m:e>
                        <m:sub>
                          <m:r>
                            <a:rPr kumimoji="1" lang="en-US" altLang="zh-CN" sz="2200" b="0" i="1" smtClean="0">
                              <a:solidFill>
                                <a:srgbClr val="4D3A3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kumimoji="1" lang="en-US" altLang="zh-CN" sz="2200" b="0" i="1" smtClean="0">
                              <a:solidFill>
                                <a:srgbClr val="4D3A3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kumimoji="1" lang="en-US" altLang="zh-CN" sz="2200" b="0" i="1" smtClean="0">
                              <a:solidFill>
                                <a:srgbClr val="4D3A3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𝑗</m:t>
                          </m:r>
                        </m:sub>
                      </m:sSub>
                      <m:r>
                        <a:rPr kumimoji="1" lang="en-US" altLang="zh-CN" sz="2200" b="0" i="1" smtClean="0">
                          <a:solidFill>
                            <a:srgbClr val="4D3A3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kumimoji="1" lang="en-US" altLang="zh-CN" sz="2200" b="0" i="1" smtClean="0">
                              <a:solidFill>
                                <a:srgbClr val="4D3A3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1" lang="en-US" altLang="zh-CN" sz="2200" b="0" i="1" smtClean="0">
                                  <a:solidFill>
                                    <a:srgbClr val="4D3A3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zh-CN" sz="2200" b="0" i="1" smtClean="0">
                                      <a:solidFill>
                                        <a:srgbClr val="4D3A3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200" b="0" i="1" smtClean="0">
                                      <a:solidFill>
                                        <a:srgbClr val="4D3A3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kumimoji="1" lang="en-US" altLang="zh-CN" sz="2200" b="0" i="1" smtClean="0">
                                      <a:solidFill>
                                        <a:srgbClr val="4D3A3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  <m:r>
                                    <a:rPr kumimoji="1" lang="en-US" altLang="zh-CN" sz="2200" b="0" i="1" smtClean="0">
                                      <a:solidFill>
                                        <a:srgbClr val="4D3A3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kumimoji="1" lang="en-US" altLang="zh-CN" sz="2200" b="0" i="1" smtClean="0">
                                      <a:solidFill>
                                        <a:srgbClr val="4D3A3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kumimoji="1" lang="en-US" altLang="zh-CN" sz="2200" b="0" i="1" smtClean="0">
                                      <a:solidFill>
                                        <a:srgbClr val="4D3A3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200" b="0" i="1" smtClean="0">
                                      <a:solidFill>
                                        <a:srgbClr val="4D3A3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1" lang="en-US" altLang="zh-CN" sz="2200" b="0" i="1" smtClean="0">
                                      <a:solidFill>
                                        <a:srgbClr val="4D3A3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  <m:r>
                                    <a:rPr kumimoji="1" lang="en-US" altLang="zh-CN" sz="2200" b="0" i="1" smtClean="0">
                                      <a:solidFill>
                                        <a:srgbClr val="4D3A3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kumimoji="1" lang="en-US" altLang="zh-CN" sz="2200" b="0" i="1" smtClean="0">
                                      <a:solidFill>
                                        <a:srgbClr val="4D3A3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kumimoji="1" lang="en-US" altLang="zh-CN" sz="2200" dirty="0">
                  <a:solidFill>
                    <a:srgbClr val="4D3A3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en-US" altLang="zh-CN" sz="2200" dirty="0">
                    <a:solidFill>
                      <a:srgbClr val="4D3A3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larger the ratio, the more important the weight parameter.</a:t>
                </a:r>
              </a:p>
              <a:p>
                <a:endParaRPr kumimoji="1" lang="zh-CN" altLang="en-US" dirty="0"/>
              </a:p>
            </p:txBody>
          </p:sp>
        </mc:Choice>
        <mc:Fallback xmlns="">
          <p:sp>
            <p:nvSpPr>
              <p:cNvPr id="6" name="文本框 6">
                <a:extLst>
                  <a:ext uri="{FF2B5EF4-FFF2-40B4-BE49-F238E27FC236}">
                    <a16:creationId xmlns:a16="http://schemas.microsoft.com/office/drawing/2014/main" id="{76EBA98C-0C37-4B73-B8DC-93300B45C6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140968"/>
                <a:ext cx="8363272" cy="3039230"/>
              </a:xfrm>
              <a:prstGeom prst="rect">
                <a:avLst/>
              </a:prstGeom>
              <a:blipFill>
                <a:blip r:embed="rId3"/>
                <a:stretch>
                  <a:fillRect l="-948" t="-1002" r="-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762AC4B6-0F7A-0A9F-1CA0-BB468B2DF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381000" cy="457200"/>
          </a:xfrm>
        </p:spPr>
        <p:txBody>
          <a:bodyPr/>
          <a:lstStyle/>
          <a:p>
            <a:fld id="{93589482-C909-46BD-B987-2EE6CA35C115}" type="slidenum">
              <a:rPr lang="en-US" smtClean="0">
                <a:solidFill>
                  <a:srgbClr val="808080"/>
                </a:solidFill>
              </a:rPr>
              <a:pPr/>
              <a:t>16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904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95492B2-AFC4-48BC-BBE6-5659F43ED4AC}"/>
              </a:ext>
            </a:extLst>
          </p:cNvPr>
          <p:cNvSpPr/>
          <p:nvPr/>
        </p:nvSpPr>
        <p:spPr bwMode="auto">
          <a:xfrm>
            <a:off x="323528" y="0"/>
            <a:ext cx="1296144" cy="938104"/>
          </a:xfrm>
          <a:prstGeom prst="rect">
            <a:avLst/>
          </a:prstGeom>
          <a:solidFill>
            <a:srgbClr val="003366"/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" pitchFamily="-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B1056C-8A09-48AB-98A5-DD04E559A987}"/>
              </a:ext>
            </a:extLst>
          </p:cNvPr>
          <p:cNvSpPr txBox="1">
            <a:spLocks/>
          </p:cNvSpPr>
          <p:nvPr/>
        </p:nvSpPr>
        <p:spPr bwMode="auto">
          <a:xfrm>
            <a:off x="1331640" y="18864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+mj-lt"/>
                <a:ea typeface="ＭＳ Ｐゴシック" pitchFamily="-8" charset="-128"/>
                <a:cs typeface="ＭＳ Ｐゴシック" pitchFamily="-8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9pPr>
          </a:lstStyle>
          <a:p>
            <a:r>
              <a:rPr lang="en-GB" kern="0" dirty="0">
                <a:solidFill>
                  <a:schemeClr val="bg1"/>
                </a:solidFill>
              </a:rPr>
              <a:t>CP efficiency-based pruning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924898-938B-4724-99D0-72C178D358B4}"/>
              </a:ext>
            </a:extLst>
          </p:cNvPr>
          <p:cNvSpPr/>
          <p:nvPr/>
        </p:nvSpPr>
        <p:spPr>
          <a:xfrm>
            <a:off x="323528" y="1916832"/>
            <a:ext cx="851979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4D3A31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The intuition behind our method is:</a:t>
            </a:r>
          </a:p>
          <a:p>
            <a:endParaRPr lang="en-US" sz="2200" dirty="0">
              <a:solidFill>
                <a:srgbClr val="4D3A31"/>
              </a:solidFill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rgbClr val="4D3A31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if the removal of a single neuron results in </a:t>
            </a:r>
            <a:r>
              <a:rPr lang="en-US" altLang="zh-CN" sz="2200" dirty="0">
                <a:solidFill>
                  <a:srgbClr val="4D3A31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larger inefficiency, then this neuron should be kept;</a:t>
            </a:r>
          </a:p>
          <a:p>
            <a:r>
              <a:rPr lang="en-US" altLang="zh-CN" sz="2200" dirty="0">
                <a:solidFill>
                  <a:srgbClr val="4D3A31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endParaRPr lang="en-US" sz="2200" dirty="0">
              <a:solidFill>
                <a:srgbClr val="4D3A31"/>
              </a:solidFill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rgbClr val="4D3A31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if the removal of a single neuron results in smaller inefficiency or does not change the inefficiency, then this neuron should be pruned.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A63FDF55-98B9-2BB0-898A-81D694F48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381000" cy="457200"/>
          </a:xfrm>
        </p:spPr>
        <p:txBody>
          <a:bodyPr/>
          <a:lstStyle/>
          <a:p>
            <a:fld id="{93589482-C909-46BD-B987-2EE6CA35C115}" type="slidenum">
              <a:rPr lang="en-US" smtClean="0">
                <a:solidFill>
                  <a:srgbClr val="808080"/>
                </a:solidFill>
              </a:rPr>
              <a:pPr/>
              <a:t>17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661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95492B2-AFC4-48BC-BBE6-5659F43ED4AC}"/>
              </a:ext>
            </a:extLst>
          </p:cNvPr>
          <p:cNvSpPr/>
          <p:nvPr/>
        </p:nvSpPr>
        <p:spPr bwMode="auto">
          <a:xfrm>
            <a:off x="323528" y="0"/>
            <a:ext cx="1296144" cy="938104"/>
          </a:xfrm>
          <a:prstGeom prst="rect">
            <a:avLst/>
          </a:prstGeom>
          <a:solidFill>
            <a:srgbClr val="003366"/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" pitchFamily="-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5">
                <a:extLst>
                  <a:ext uri="{FF2B5EF4-FFF2-40B4-BE49-F238E27FC236}">
                    <a16:creationId xmlns:a16="http://schemas.microsoft.com/office/drawing/2014/main" id="{785247F1-E7FA-49F1-8A69-AB406C1CE8D1}"/>
                  </a:ext>
                </a:extLst>
              </p:cNvPr>
              <p:cNvSpPr txBox="1"/>
              <p:nvPr/>
            </p:nvSpPr>
            <p:spPr>
              <a:xfrm>
                <a:off x="482831" y="1827830"/>
                <a:ext cx="469876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003366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>
                    <a:solidFill>
                      <a:srgbClr val="4D3A3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training set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4D3A31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altLang="zh-CN" sz="2000" i="1">
                        <a:solidFill>
                          <a:srgbClr val="4D3A3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2000" b="0" i="1" smtClean="0">
                            <a:solidFill>
                              <a:srgbClr val="4D3A3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rgbClr val="4D3A3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rgbClr val="4D3A3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rgbClr val="4D3A3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b="0" i="1" smtClean="0">
                            <a:solidFill>
                              <a:srgbClr val="4D3A3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rgbClr val="4D3A3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rgbClr val="4D3A3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rgbClr val="4D3A3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kumimoji="1"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文本框 5">
                <a:extLst>
                  <a:ext uri="{FF2B5EF4-FFF2-40B4-BE49-F238E27FC236}">
                    <a16:creationId xmlns:a16="http://schemas.microsoft.com/office/drawing/2014/main" id="{785247F1-E7FA-49F1-8A69-AB406C1CE8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31" y="1827830"/>
                <a:ext cx="4698769" cy="400110"/>
              </a:xfrm>
              <a:prstGeom prst="rect">
                <a:avLst/>
              </a:prstGeom>
              <a:blipFill>
                <a:blip r:embed="rId2"/>
                <a:stretch>
                  <a:fillRect l="-1167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6">
                <a:extLst>
                  <a:ext uri="{FF2B5EF4-FFF2-40B4-BE49-F238E27FC236}">
                    <a16:creationId xmlns:a16="http://schemas.microsoft.com/office/drawing/2014/main" id="{C895CD8E-614B-4A50-8E0C-702B2B898BCC}"/>
                  </a:ext>
                </a:extLst>
              </p:cNvPr>
              <p:cNvSpPr txBox="1"/>
              <p:nvPr/>
            </p:nvSpPr>
            <p:spPr>
              <a:xfrm>
                <a:off x="482831" y="2509003"/>
                <a:ext cx="75774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003366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>
                    <a:solidFill>
                      <a:srgbClr val="4D3A3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calibration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4D3A3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rgbClr val="4D3A3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4D3A3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altLang="zh-CN" sz="2000" i="1">
                        <a:solidFill>
                          <a:srgbClr val="4D3A3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2000" b="0" i="1" smtClean="0">
                            <a:solidFill>
                              <a:srgbClr val="4D3A3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rgbClr val="4D3A3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rgbClr val="4D3A3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rgbClr val="4D3A3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zh-CN" sz="2000" b="0" i="1" smtClean="0">
                                <a:solidFill>
                                  <a:srgbClr val="4D3A3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zh-CN" sz="2000" b="0" i="1" smtClean="0">
                            <a:solidFill>
                              <a:srgbClr val="4D3A3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rgbClr val="4D3A3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rgbClr val="4D3A3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rgbClr val="4D3A3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d>
                  </m:oMath>
                </a14:m>
                <a:endParaRPr kumimoji="1"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文本框 6">
                <a:extLst>
                  <a:ext uri="{FF2B5EF4-FFF2-40B4-BE49-F238E27FC236}">
                    <a16:creationId xmlns:a16="http://schemas.microsoft.com/office/drawing/2014/main" id="{C895CD8E-614B-4A50-8E0C-702B2B898B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31" y="2509003"/>
                <a:ext cx="7577437" cy="400110"/>
              </a:xfrm>
              <a:prstGeom prst="rect">
                <a:avLst/>
              </a:prstGeom>
              <a:blipFill>
                <a:blip r:embed="rId3"/>
                <a:stretch>
                  <a:fillRect l="-724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7">
            <a:extLst>
              <a:ext uri="{FF2B5EF4-FFF2-40B4-BE49-F238E27FC236}">
                <a16:creationId xmlns:a16="http://schemas.microsoft.com/office/drawing/2014/main" id="{EFBB4B6F-9D3F-45DD-BEB0-F52A53802E5B}"/>
              </a:ext>
            </a:extLst>
          </p:cNvPr>
          <p:cNvSpPr txBox="1"/>
          <p:nvPr/>
        </p:nvSpPr>
        <p:spPr>
          <a:xfrm>
            <a:off x="242823" y="1280495"/>
            <a:ext cx="11323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Given, </a:t>
            </a:r>
            <a:endParaRPr kumimoji="1" lang="zh-CN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9">
                <a:extLst>
                  <a:ext uri="{FF2B5EF4-FFF2-40B4-BE49-F238E27FC236}">
                    <a16:creationId xmlns:a16="http://schemas.microsoft.com/office/drawing/2014/main" id="{B87CC519-44CC-4680-A112-8B72976EC85D}"/>
                  </a:ext>
                </a:extLst>
              </p:cNvPr>
              <p:cNvSpPr txBox="1"/>
              <p:nvPr/>
            </p:nvSpPr>
            <p:spPr>
              <a:xfrm>
                <a:off x="482831" y="3054239"/>
                <a:ext cx="75774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003366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>
                    <a:solidFill>
                      <a:srgbClr val="4D3A3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test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i="1">
                            <a:solidFill>
                              <a:srgbClr val="4D3A3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solidFill>
                              <a:srgbClr val="4D3A3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p>
                        <m:r>
                          <a:rPr kumimoji="1" lang="en-US" altLang="zh-CN" sz="2000" i="1">
                            <a:solidFill>
                              <a:srgbClr val="4D3A3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𝑡𝑒</m:t>
                        </m:r>
                      </m:sup>
                    </m:sSup>
                    <m:r>
                      <a:rPr kumimoji="1" lang="en-US" altLang="zh-CN" sz="2000" i="1">
                        <a:solidFill>
                          <a:srgbClr val="4D3A3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=(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srgbClr val="4D3A3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4D3A3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4D3A3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altLang="zh-CN" sz="2000" i="1">
                            <a:solidFill>
                              <a:srgbClr val="4D3A3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CN" sz="2000" i="1">
                        <a:solidFill>
                          <a:srgbClr val="4D3A3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srgbClr val="4D3A3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4D3A3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4D3A3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zh-CN" sz="2000" i="1">
                        <a:solidFill>
                          <a:srgbClr val="4D3A3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kumimoji="1" lang="en-US" altLang="zh-CN" sz="2000" dirty="0">
                    <a:solidFill>
                      <a:srgbClr val="4D3A3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kumimoji="1" lang="zh-CN" altLang="en-US" sz="2000" dirty="0">
                  <a:solidFill>
                    <a:srgbClr val="4D3A3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文本框 9">
                <a:extLst>
                  <a:ext uri="{FF2B5EF4-FFF2-40B4-BE49-F238E27FC236}">
                    <a16:creationId xmlns:a16="http://schemas.microsoft.com/office/drawing/2014/main" id="{B87CC519-44CC-4680-A112-8B72976EC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31" y="3054239"/>
                <a:ext cx="7577437" cy="400110"/>
              </a:xfrm>
              <a:prstGeom prst="rect">
                <a:avLst/>
              </a:prstGeom>
              <a:blipFill>
                <a:blip r:embed="rId4"/>
                <a:stretch>
                  <a:fillRect l="-724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10">
                <a:extLst>
                  <a:ext uri="{FF2B5EF4-FFF2-40B4-BE49-F238E27FC236}">
                    <a16:creationId xmlns:a16="http://schemas.microsoft.com/office/drawing/2014/main" id="{E1A56C13-9E5C-4218-B8DA-74E5B68411A9}"/>
                  </a:ext>
                </a:extLst>
              </p:cNvPr>
              <p:cNvSpPr txBox="1"/>
              <p:nvPr/>
            </p:nvSpPr>
            <p:spPr>
              <a:xfrm>
                <a:off x="4799991" y="2107666"/>
                <a:ext cx="51477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SzPct val="120000"/>
                </a:pPr>
                <a:r>
                  <a:rPr kumimoji="1" lang="en-US" altLang="zh-CN" sz="2000" dirty="0">
                    <a:solidFill>
                      <a:srgbClr val="4D3A3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validation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4D3A3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rgbClr val="4D3A3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4D3A3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p>
                    </m:sSup>
                    <m:r>
                      <a:rPr lang="en-US" altLang="zh-CN" sz="2000" i="1">
                        <a:solidFill>
                          <a:srgbClr val="4D3A3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2000" b="0" i="1" smtClean="0">
                            <a:solidFill>
                              <a:srgbClr val="4D3A3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rgbClr val="4D3A3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rgbClr val="4D3A3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rgbClr val="4D3A3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  <m:r>
                              <a:rPr lang="en-US" altLang="zh-CN" sz="2000" b="0" i="1" smtClean="0">
                                <a:solidFill>
                                  <a:srgbClr val="4D3A3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zh-CN" sz="2000" b="0" i="1" smtClean="0">
                            <a:solidFill>
                              <a:srgbClr val="4D3A3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rgbClr val="4D3A3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rgbClr val="4D3A3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rgbClr val="4D3A3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d>
                  </m:oMath>
                </a14:m>
                <a:endParaRPr kumimoji="1" lang="zh-CN" altLang="en-US" sz="2000" dirty="0">
                  <a:solidFill>
                    <a:srgbClr val="4D3A3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文本框 10">
                <a:extLst>
                  <a:ext uri="{FF2B5EF4-FFF2-40B4-BE49-F238E27FC236}">
                    <a16:creationId xmlns:a16="http://schemas.microsoft.com/office/drawing/2014/main" id="{E1A56C13-9E5C-4218-B8DA-74E5B6841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991" y="2107666"/>
                <a:ext cx="5147733" cy="400110"/>
              </a:xfrm>
              <a:prstGeom prst="rect">
                <a:avLst/>
              </a:prstGeom>
              <a:blipFill>
                <a:blip r:embed="rId5"/>
                <a:stretch>
                  <a:fillRect l="-1229" t="-9375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12">
                <a:extLst>
                  <a:ext uri="{FF2B5EF4-FFF2-40B4-BE49-F238E27FC236}">
                    <a16:creationId xmlns:a16="http://schemas.microsoft.com/office/drawing/2014/main" id="{C8D20F3B-C7FD-47AB-9488-3EFD79767FCE}"/>
                  </a:ext>
                </a:extLst>
              </p:cNvPr>
              <p:cNvSpPr txBox="1"/>
              <p:nvPr/>
            </p:nvSpPr>
            <p:spPr>
              <a:xfrm>
                <a:off x="4802129" y="1490219"/>
                <a:ext cx="51477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SzPct val="120000"/>
                </a:pPr>
                <a:r>
                  <a:rPr kumimoji="1" lang="en-US" altLang="zh-CN" sz="2000" dirty="0">
                    <a:solidFill>
                      <a:srgbClr val="4D3A3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proper training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4D3A3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rgbClr val="4D3A3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4D3A3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zh-CN" sz="2000" i="1">
                        <a:solidFill>
                          <a:srgbClr val="4D3A3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2000" b="0" i="1" smtClean="0">
                            <a:solidFill>
                              <a:srgbClr val="4D3A3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rgbClr val="4D3A3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rgbClr val="4D3A3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rgbClr val="4D3A3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b="0" i="1" smtClean="0">
                            <a:solidFill>
                              <a:srgbClr val="4D3A3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rgbClr val="4D3A3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rgbClr val="4D3A3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srgbClr val="4D3A3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sub>
                        </m:sSub>
                      </m:e>
                    </m:d>
                  </m:oMath>
                </a14:m>
                <a:endParaRPr kumimoji="1" lang="zh-CN" altLang="en-US" sz="2000" dirty="0">
                  <a:solidFill>
                    <a:srgbClr val="4D3A3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文本框 12">
                <a:extLst>
                  <a:ext uri="{FF2B5EF4-FFF2-40B4-BE49-F238E27FC236}">
                    <a16:creationId xmlns:a16="http://schemas.microsoft.com/office/drawing/2014/main" id="{C8D20F3B-C7FD-47AB-9488-3EFD79767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129" y="1490219"/>
                <a:ext cx="5147733" cy="400110"/>
              </a:xfrm>
              <a:prstGeom prst="rect">
                <a:avLst/>
              </a:prstGeom>
              <a:blipFill>
                <a:blip r:embed="rId6"/>
                <a:stretch>
                  <a:fillRect l="-1478" t="-9375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线连接符 14">
            <a:extLst>
              <a:ext uri="{FF2B5EF4-FFF2-40B4-BE49-F238E27FC236}">
                <a16:creationId xmlns:a16="http://schemas.microsoft.com/office/drawing/2014/main" id="{B135E97C-F705-488A-80B8-A70044950284}"/>
              </a:ext>
            </a:extLst>
          </p:cNvPr>
          <p:cNvCxnSpPr>
            <a:cxnSpLocks/>
          </p:cNvCxnSpPr>
          <p:nvPr/>
        </p:nvCxnSpPr>
        <p:spPr>
          <a:xfrm flipV="1">
            <a:off x="4067944" y="1717952"/>
            <a:ext cx="734185" cy="296036"/>
          </a:xfrm>
          <a:prstGeom prst="line">
            <a:avLst/>
          </a:prstGeom>
          <a:ln w="19050">
            <a:solidFill>
              <a:srgbClr val="C0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线连接符 16">
            <a:extLst>
              <a:ext uri="{FF2B5EF4-FFF2-40B4-BE49-F238E27FC236}">
                <a16:creationId xmlns:a16="http://schemas.microsoft.com/office/drawing/2014/main" id="{F112DE15-BF84-4447-82FA-8BD1A0FB04A4}"/>
              </a:ext>
            </a:extLst>
          </p:cNvPr>
          <p:cNvCxnSpPr>
            <a:cxnSpLocks/>
          </p:cNvCxnSpPr>
          <p:nvPr/>
        </p:nvCxnSpPr>
        <p:spPr>
          <a:xfrm>
            <a:off x="4067944" y="2013988"/>
            <a:ext cx="734185" cy="277678"/>
          </a:xfrm>
          <a:prstGeom prst="line">
            <a:avLst/>
          </a:prstGeom>
          <a:ln w="19050">
            <a:solidFill>
              <a:srgbClr val="C0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2">
            <a:extLst>
              <a:ext uri="{FF2B5EF4-FFF2-40B4-BE49-F238E27FC236}">
                <a16:creationId xmlns:a16="http://schemas.microsoft.com/office/drawing/2014/main" id="{5590B8F6-20E2-4794-9B50-0BE2F6A7815F}"/>
              </a:ext>
            </a:extLst>
          </p:cNvPr>
          <p:cNvSpPr txBox="1">
            <a:spLocks/>
          </p:cNvSpPr>
          <p:nvPr/>
        </p:nvSpPr>
        <p:spPr bwMode="auto">
          <a:xfrm>
            <a:off x="1331640" y="18864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+mj-lt"/>
                <a:ea typeface="ＭＳ Ｐゴシック" pitchFamily="-8" charset="-128"/>
                <a:cs typeface="ＭＳ Ｐゴシック" pitchFamily="-8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9pPr>
          </a:lstStyle>
          <a:p>
            <a:r>
              <a:rPr lang="en-GB" kern="0" dirty="0">
                <a:solidFill>
                  <a:schemeClr val="bg1"/>
                </a:solidFill>
              </a:rPr>
              <a:t>CP efficiency-based pruning</a:t>
            </a:r>
          </a:p>
        </p:txBody>
      </p:sp>
      <p:pic>
        <p:nvPicPr>
          <p:cNvPr id="3" name="图片 2" descr="A group of flowers&#10;&#10;低可信度描述已自动生成">
            <a:extLst>
              <a:ext uri="{FF2B5EF4-FFF2-40B4-BE49-F238E27FC236}">
                <a16:creationId xmlns:a16="http://schemas.microsoft.com/office/drawing/2014/main" id="{293A64F0-6F07-773B-5C46-47148B4254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68" y="3768837"/>
            <a:ext cx="4385293" cy="157244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F781FEE-B7D1-9585-12CB-6F1422C9EF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7949" y="2965672"/>
            <a:ext cx="2547162" cy="3086895"/>
          </a:xfrm>
          <a:prstGeom prst="rect">
            <a:avLst/>
          </a:prstGeom>
        </p:spPr>
      </p:pic>
      <p:cxnSp>
        <p:nvCxnSpPr>
          <p:cNvPr id="15" name="直线箭头连接符 7">
            <a:extLst>
              <a:ext uri="{FF2B5EF4-FFF2-40B4-BE49-F238E27FC236}">
                <a16:creationId xmlns:a16="http://schemas.microsoft.com/office/drawing/2014/main" id="{E84BE355-151A-56BF-692C-F2D8568A4AC6}"/>
              </a:ext>
            </a:extLst>
          </p:cNvPr>
          <p:cNvCxnSpPr>
            <a:cxnSpLocks/>
          </p:cNvCxnSpPr>
          <p:nvPr/>
        </p:nvCxnSpPr>
        <p:spPr>
          <a:xfrm>
            <a:off x="5292080" y="4509120"/>
            <a:ext cx="628650" cy="0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CB6E9081-F23D-D5E2-5BB1-B9742F7B5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381000" cy="457200"/>
          </a:xfrm>
        </p:spPr>
        <p:txBody>
          <a:bodyPr/>
          <a:lstStyle/>
          <a:p>
            <a:fld id="{93589482-C909-46BD-B987-2EE6CA35C115}" type="slidenum">
              <a:rPr lang="en-US" smtClean="0">
                <a:solidFill>
                  <a:srgbClr val="808080"/>
                </a:solidFill>
              </a:rPr>
              <a:pPr/>
              <a:t>18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357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95492B2-AFC4-48BC-BBE6-5659F43ED4AC}"/>
              </a:ext>
            </a:extLst>
          </p:cNvPr>
          <p:cNvSpPr/>
          <p:nvPr/>
        </p:nvSpPr>
        <p:spPr bwMode="auto">
          <a:xfrm>
            <a:off x="323528" y="0"/>
            <a:ext cx="1296144" cy="938104"/>
          </a:xfrm>
          <a:prstGeom prst="rect">
            <a:avLst/>
          </a:prstGeom>
          <a:solidFill>
            <a:srgbClr val="003366"/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" pitchFamily="-8" charset="0"/>
            </a:endParaRPr>
          </a:p>
        </p:txBody>
      </p:sp>
      <p:sp>
        <p:nvSpPr>
          <p:cNvPr id="13" name="矩形 4">
            <a:extLst>
              <a:ext uri="{FF2B5EF4-FFF2-40B4-BE49-F238E27FC236}">
                <a16:creationId xmlns:a16="http://schemas.microsoft.com/office/drawing/2014/main" id="{FA40B115-9019-4DB7-AC57-643043AC65E3}"/>
              </a:ext>
            </a:extLst>
          </p:cNvPr>
          <p:cNvSpPr/>
          <p:nvPr/>
        </p:nvSpPr>
        <p:spPr>
          <a:xfrm>
            <a:off x="323529" y="1504662"/>
            <a:ext cx="5304597" cy="4149746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4" name="直线箭头连接符 7">
            <a:extLst>
              <a:ext uri="{FF2B5EF4-FFF2-40B4-BE49-F238E27FC236}">
                <a16:creationId xmlns:a16="http://schemas.microsoft.com/office/drawing/2014/main" id="{418FB4F0-F9A5-4CD1-A107-65E94090302F}"/>
              </a:ext>
            </a:extLst>
          </p:cNvPr>
          <p:cNvCxnSpPr>
            <a:cxnSpLocks/>
          </p:cNvCxnSpPr>
          <p:nvPr/>
        </p:nvCxnSpPr>
        <p:spPr>
          <a:xfrm>
            <a:off x="2052887" y="3496568"/>
            <a:ext cx="628650" cy="0"/>
          </a:xfrm>
          <a:prstGeom prst="straightConnector1">
            <a:avLst/>
          </a:prstGeom>
          <a:noFill/>
          <a:ln w="12700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5" name="文本框 8">
            <a:extLst>
              <a:ext uri="{FF2B5EF4-FFF2-40B4-BE49-F238E27FC236}">
                <a16:creationId xmlns:a16="http://schemas.microsoft.com/office/drawing/2014/main" id="{478D378F-C9A0-419F-93FB-1CC082E37DE3}"/>
              </a:ext>
            </a:extLst>
          </p:cNvPr>
          <p:cNvSpPr txBox="1"/>
          <p:nvPr/>
        </p:nvSpPr>
        <p:spPr>
          <a:xfrm>
            <a:off x="338388" y="1640372"/>
            <a:ext cx="2343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solidFill>
                  <a:prstClr val="black"/>
                </a:solidFill>
                <a:ea typeface="等线" panose="02010600030101010101" pitchFamily="2" charset="-122"/>
                <a:cs typeface="Arial" panose="020B0604020202020204" pitchFamily="34" charset="0"/>
              </a:rPr>
              <a:t>ICP framework</a:t>
            </a:r>
            <a:endParaRPr kumimoji="1" lang="zh-CN" altLang="en-US" sz="2000" dirty="0">
              <a:solidFill>
                <a:prstClr val="black"/>
              </a:solidFill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6" name="文本框 11">
            <a:extLst>
              <a:ext uri="{FF2B5EF4-FFF2-40B4-BE49-F238E27FC236}">
                <a16:creationId xmlns:a16="http://schemas.microsoft.com/office/drawing/2014/main" id="{449519E4-C3C2-464F-A318-C5623EFC7462}"/>
              </a:ext>
            </a:extLst>
          </p:cNvPr>
          <p:cNvSpPr txBox="1"/>
          <p:nvPr/>
        </p:nvSpPr>
        <p:spPr>
          <a:xfrm>
            <a:off x="429546" y="4286037"/>
            <a:ext cx="1503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000" dirty="0">
                <a:solidFill>
                  <a:prstClr val="black"/>
                </a:solidFill>
                <a:ea typeface="等线" panose="02010600030101010101" pitchFamily="2" charset="-122"/>
                <a:cs typeface="Arial" panose="020B0604020202020204" pitchFamily="34" charset="0"/>
              </a:rPr>
              <a:t>validation </a:t>
            </a:r>
          </a:p>
          <a:p>
            <a:pPr algn="ctr"/>
            <a:r>
              <a:rPr kumimoji="1" lang="en-US" altLang="zh-CN" sz="2000" dirty="0">
                <a:solidFill>
                  <a:prstClr val="black"/>
                </a:solidFill>
                <a:ea typeface="等线" panose="02010600030101010101" pitchFamily="2" charset="-122"/>
                <a:cs typeface="Arial" panose="020B0604020202020204" pitchFamily="34" charset="0"/>
              </a:rPr>
              <a:t>image</a:t>
            </a:r>
            <a:endParaRPr kumimoji="1" lang="zh-CN" altLang="en-US" sz="2000" dirty="0">
              <a:solidFill>
                <a:prstClr val="black"/>
              </a:solidFill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7" name="文本框 12">
            <a:extLst>
              <a:ext uri="{FF2B5EF4-FFF2-40B4-BE49-F238E27FC236}">
                <a16:creationId xmlns:a16="http://schemas.microsoft.com/office/drawing/2014/main" id="{13B21FAA-1E3E-4E5C-AE62-A001A90E2EBD}"/>
              </a:ext>
            </a:extLst>
          </p:cNvPr>
          <p:cNvSpPr txBox="1"/>
          <p:nvPr/>
        </p:nvSpPr>
        <p:spPr>
          <a:xfrm>
            <a:off x="3170438" y="5087413"/>
            <a:ext cx="1968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solidFill>
                  <a:prstClr val="black"/>
                </a:solidFill>
                <a:ea typeface="等线" panose="02010600030101010101" pitchFamily="2" charset="-122"/>
                <a:cs typeface="Arial" panose="020B0604020202020204" pitchFamily="34" charset="0"/>
              </a:rPr>
              <a:t>trained NN</a:t>
            </a:r>
            <a:endParaRPr kumimoji="1" lang="zh-CN" altLang="en-US" sz="2000" dirty="0">
              <a:solidFill>
                <a:prstClr val="black"/>
              </a:solidFill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3">
                <a:extLst>
                  <a:ext uri="{FF2B5EF4-FFF2-40B4-BE49-F238E27FC236}">
                    <a16:creationId xmlns:a16="http://schemas.microsoft.com/office/drawing/2014/main" id="{4964D74A-2269-4903-9A08-6D05A5089545}"/>
                  </a:ext>
                </a:extLst>
              </p:cNvPr>
              <p:cNvSpPr txBox="1"/>
              <p:nvPr/>
            </p:nvSpPr>
            <p:spPr>
              <a:xfrm>
                <a:off x="6328936" y="3701173"/>
                <a:ext cx="282892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sz="2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Ineff</m:t>
                      </m:r>
                      <m:r>
                        <a:rPr kumimoji="1" lang="en-US" altLang="zh-CN" sz="2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kumimoji="1" lang="en-US" altLang="zh-CN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zh-CN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zh-CN" sz="2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)=1.5</m:t>
                      </m:r>
                    </m:oMath>
                  </m:oMathPara>
                </a14:m>
                <a:endParaRPr kumimoji="1" lang="zh-CN" altLang="en-US" sz="2200" dirty="0">
                  <a:solidFill>
                    <a:prstClr val="black"/>
                  </a:solidFill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8" name="文本框 13">
                <a:extLst>
                  <a:ext uri="{FF2B5EF4-FFF2-40B4-BE49-F238E27FC236}">
                    <a16:creationId xmlns:a16="http://schemas.microsoft.com/office/drawing/2014/main" id="{4964D74A-2269-4903-9A08-6D05A50895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936" y="3701173"/>
                <a:ext cx="2828925" cy="430887"/>
              </a:xfrm>
              <a:prstGeom prst="rect">
                <a:avLst/>
              </a:prstGeom>
              <a:blipFill>
                <a:blip r:embed="rId2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图片 17" descr="A group of purple flowers&#10;&#10;中度可信度描述已自动生成">
            <a:extLst>
              <a:ext uri="{FF2B5EF4-FFF2-40B4-BE49-F238E27FC236}">
                <a16:creationId xmlns:a16="http://schemas.microsoft.com/office/drawing/2014/main" id="{EFDF06B3-7955-4538-9507-EAD370764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031" y="2861076"/>
            <a:ext cx="1270984" cy="1270984"/>
          </a:xfrm>
          <a:prstGeom prst="rect">
            <a:avLst/>
          </a:prstGeom>
        </p:spPr>
      </p:pic>
      <p:cxnSp>
        <p:nvCxnSpPr>
          <p:cNvPr id="21" name="直线箭头连接符 21">
            <a:extLst>
              <a:ext uri="{FF2B5EF4-FFF2-40B4-BE49-F238E27FC236}">
                <a16:creationId xmlns:a16="http://schemas.microsoft.com/office/drawing/2014/main" id="{9FEA06BC-A520-4FB2-B641-B36D70578F6E}"/>
              </a:ext>
            </a:extLst>
          </p:cNvPr>
          <p:cNvCxnSpPr>
            <a:cxnSpLocks/>
          </p:cNvCxnSpPr>
          <p:nvPr/>
        </p:nvCxnSpPr>
        <p:spPr>
          <a:xfrm>
            <a:off x="5940152" y="3496568"/>
            <a:ext cx="628650" cy="0"/>
          </a:xfrm>
          <a:prstGeom prst="straightConnector1">
            <a:avLst/>
          </a:prstGeom>
          <a:noFill/>
          <a:ln w="12700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2" name="文本框 22">
            <a:extLst>
              <a:ext uri="{FF2B5EF4-FFF2-40B4-BE49-F238E27FC236}">
                <a16:creationId xmlns:a16="http://schemas.microsoft.com/office/drawing/2014/main" id="{6E89F2B2-AE24-455E-888C-F440CAB84791}"/>
              </a:ext>
            </a:extLst>
          </p:cNvPr>
          <p:cNvSpPr txBox="1"/>
          <p:nvPr/>
        </p:nvSpPr>
        <p:spPr>
          <a:xfrm>
            <a:off x="6748177" y="3213556"/>
            <a:ext cx="233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200" dirty="0">
                <a:solidFill>
                  <a:prstClr val="black"/>
                </a:solidFill>
                <a:ea typeface="等线" panose="02010600030101010101" pitchFamily="2" charset="-122"/>
                <a:cs typeface="Arial" panose="020B0604020202020204" pitchFamily="34" charset="0"/>
              </a:rPr>
              <a:t>prediction sets</a:t>
            </a:r>
            <a:endParaRPr kumimoji="1" lang="zh-CN" altLang="en-US" sz="2200" dirty="0">
              <a:solidFill>
                <a:prstClr val="black"/>
              </a:solidFill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3">
                <a:extLst>
                  <a:ext uri="{FF2B5EF4-FFF2-40B4-BE49-F238E27FC236}">
                    <a16:creationId xmlns:a16="http://schemas.microsoft.com/office/drawing/2014/main" id="{467F2F5D-0901-4CB2-8C25-C1BB79630BD5}"/>
                  </a:ext>
                </a:extLst>
              </p:cNvPr>
              <p:cNvSpPr/>
              <p:nvPr/>
            </p:nvSpPr>
            <p:spPr>
              <a:xfrm>
                <a:off x="5580112" y="1212597"/>
                <a:ext cx="3438056" cy="10511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sz="2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Ineff</m:t>
                      </m:r>
                      <m:r>
                        <a:rPr kumimoji="1" lang="en-US" altLang="zh-CN" sz="2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1" lang="en-US" altLang="zh-CN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𝑙</m:t>
                          </m:r>
                          <m:r>
                            <a:rPr kumimoji="1" lang="en-US" altLang="zh-CN" sz="2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kumimoji="1" lang="en-US" altLang="zh-CN" sz="2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kumimoji="1" lang="en-US" altLang="zh-CN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CN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kumimoji="1" lang="en-US" altLang="zh-CN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kumimoji="1" lang="en-US" altLang="zh-CN" sz="2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  <m:r>
                            <a:rPr kumimoji="1" lang="en-US" altLang="zh-CN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+1</m:t>
                          </m:r>
                        </m:sub>
                        <m:sup>
                          <m:r>
                            <a:rPr kumimoji="1" lang="en-US" altLang="zh-CN" sz="2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𝑙</m:t>
                          </m:r>
                        </m:sup>
                        <m:e>
                          <m:r>
                            <a:rPr kumimoji="1" lang="en-US" altLang="zh-CN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kumimoji="1" lang="en-US" altLang="zh-CN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1" lang="el-GR" altLang="zh-CN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Γ</m:t>
                              </m:r>
                            </m:e>
                            <m:sup>
                              <m:r>
                                <a:rPr kumimoji="1" lang="en-US" altLang="zh-CN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𝜀</m:t>
                              </m:r>
                            </m:sup>
                          </m:sSup>
                          <m:r>
                            <a:rPr kumimoji="1" lang="en-US" altLang="zh-CN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kumimoji="1" lang="en-US" altLang="zh-CN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2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1" lang="en-US" altLang="zh-CN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en-US" altLang="zh-CN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  <m:r>
                            <a:rPr kumimoji="1" lang="en-US" altLang="zh-CN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kumimoji="1" lang="zh-CN" altLang="en-US" sz="2200" dirty="0">
                  <a:solidFill>
                    <a:prstClr val="black"/>
                  </a:solidFill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矩形 23">
                <a:extLst>
                  <a:ext uri="{FF2B5EF4-FFF2-40B4-BE49-F238E27FC236}">
                    <a16:creationId xmlns:a16="http://schemas.microsoft.com/office/drawing/2014/main" id="{467F2F5D-0901-4CB2-8C25-C1BB79630B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1212597"/>
                <a:ext cx="3438056" cy="10511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">
            <a:extLst>
              <a:ext uri="{FF2B5EF4-FFF2-40B4-BE49-F238E27FC236}">
                <a16:creationId xmlns:a16="http://schemas.microsoft.com/office/drawing/2014/main" id="{1BE91E46-687C-450D-A1FA-224AA172F36B}"/>
              </a:ext>
            </a:extLst>
          </p:cNvPr>
          <p:cNvSpPr txBox="1">
            <a:spLocks/>
          </p:cNvSpPr>
          <p:nvPr/>
        </p:nvSpPr>
        <p:spPr bwMode="auto">
          <a:xfrm>
            <a:off x="1331640" y="18864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+mj-lt"/>
                <a:ea typeface="ＭＳ Ｐゴシック" pitchFamily="-8" charset="-128"/>
                <a:cs typeface="ＭＳ Ｐゴシック" pitchFamily="-8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9pPr>
          </a:lstStyle>
          <a:p>
            <a:r>
              <a:rPr lang="en-GB" kern="0" dirty="0">
                <a:solidFill>
                  <a:schemeClr val="bg1"/>
                </a:solidFill>
              </a:rPr>
              <a:t>CP efficiency-based pruning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5A30AC2-F02E-834E-332F-4F9A84D68D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6948" y="1840427"/>
            <a:ext cx="2669686" cy="3235381"/>
          </a:xfrm>
          <a:prstGeom prst="rect">
            <a:avLst/>
          </a:prstGeom>
        </p:spPr>
      </p:pic>
      <p:sp>
        <p:nvSpPr>
          <p:cNvPr id="10" name="文本框 12">
            <a:extLst>
              <a:ext uri="{FF2B5EF4-FFF2-40B4-BE49-F238E27FC236}">
                <a16:creationId xmlns:a16="http://schemas.microsoft.com/office/drawing/2014/main" id="{67799BC6-FEF9-367C-BC03-C2A8CA12C11B}"/>
              </a:ext>
            </a:extLst>
          </p:cNvPr>
          <p:cNvSpPr txBox="1"/>
          <p:nvPr/>
        </p:nvSpPr>
        <p:spPr>
          <a:xfrm>
            <a:off x="3170438" y="5087413"/>
            <a:ext cx="1968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solidFill>
                  <a:prstClr val="black"/>
                </a:solidFill>
                <a:ea typeface="等线" panose="02010600030101010101" pitchFamily="2" charset="-122"/>
                <a:cs typeface="Arial" panose="020B0604020202020204" pitchFamily="34" charset="0"/>
              </a:rPr>
              <a:t>trained NN</a:t>
            </a:r>
            <a:endParaRPr kumimoji="1" lang="zh-CN" altLang="en-US" sz="2000" dirty="0">
              <a:solidFill>
                <a:prstClr val="black"/>
              </a:solidFill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12" name="直线箭头连接符 21">
            <a:extLst>
              <a:ext uri="{FF2B5EF4-FFF2-40B4-BE49-F238E27FC236}">
                <a16:creationId xmlns:a16="http://schemas.microsoft.com/office/drawing/2014/main" id="{5C071347-2564-68F0-B648-C2A339922D3F}"/>
              </a:ext>
            </a:extLst>
          </p:cNvPr>
          <p:cNvCxnSpPr>
            <a:cxnSpLocks/>
          </p:cNvCxnSpPr>
          <p:nvPr/>
        </p:nvCxnSpPr>
        <p:spPr>
          <a:xfrm>
            <a:off x="5940152" y="3496568"/>
            <a:ext cx="628650" cy="0"/>
          </a:xfrm>
          <a:prstGeom prst="straightConnector1">
            <a:avLst/>
          </a:prstGeom>
          <a:noFill/>
          <a:ln w="12700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id="{8BB78549-7596-2F7C-BFB0-B5A188C88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381000" cy="457200"/>
          </a:xfrm>
        </p:spPr>
        <p:txBody>
          <a:bodyPr/>
          <a:lstStyle/>
          <a:p>
            <a:fld id="{93589482-C909-46BD-B987-2EE6CA35C115}" type="slidenum">
              <a:rPr lang="en-US" smtClean="0">
                <a:solidFill>
                  <a:srgbClr val="808080"/>
                </a:solidFill>
              </a:rPr>
              <a:pPr/>
              <a:t>19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628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 idx="4294967295"/>
          </p:nvPr>
        </p:nvSpPr>
        <p:spPr>
          <a:xfrm>
            <a:off x="385486" y="-99392"/>
            <a:ext cx="8229600" cy="1143000"/>
          </a:xfrm>
        </p:spPr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60419" name="Rectangle 3"/>
          <p:cNvSpPr>
            <a:spLocks noGrp="1"/>
          </p:cNvSpPr>
          <p:nvPr>
            <p:ph type="body" idx="4294967295"/>
          </p:nvPr>
        </p:nvSpPr>
        <p:spPr>
          <a:xfrm>
            <a:off x="-155554" y="1484784"/>
            <a:ext cx="5879682" cy="4968552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dirty="0"/>
              <a:t>Introduction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Neural pruning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Motivation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Contribution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Method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Inductive conformal prediction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Pruning methods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Experiments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Datasets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Network architectures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Results</a:t>
            </a:r>
            <a:r>
              <a:rPr lang="en-US" sz="2000" dirty="0"/>
              <a:t>	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Conclusion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GB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835696" y="258696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OUTLINE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2597E7-5527-45DC-AE68-381D4D954606}"/>
              </a:ext>
            </a:extLst>
          </p:cNvPr>
          <p:cNvSpPr/>
          <p:nvPr/>
        </p:nvSpPr>
        <p:spPr bwMode="auto">
          <a:xfrm>
            <a:off x="323528" y="0"/>
            <a:ext cx="1296144" cy="938104"/>
          </a:xfrm>
          <a:prstGeom prst="rect">
            <a:avLst/>
          </a:prstGeom>
          <a:solidFill>
            <a:srgbClr val="003366"/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" pitchFamily="-8" charset="0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A1F67665-BE35-C420-961D-BCCB062D094A}"/>
              </a:ext>
            </a:extLst>
          </p:cNvPr>
          <p:cNvSpPr txBox="1">
            <a:spLocks/>
          </p:cNvSpPr>
          <p:nvPr/>
        </p:nvSpPr>
        <p:spPr bwMode="auto">
          <a:xfrm>
            <a:off x="8534400" y="62484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800" kern="1200" baseline="0">
                <a:solidFill>
                  <a:schemeClr val="bg2"/>
                </a:solidFill>
                <a:latin typeface="Arial" charset="0"/>
                <a:ea typeface="ＭＳ Ｐゴシック" pitchFamily="-28" charset="-12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89482-C909-46BD-B987-2EE6CA35C115}" type="slidenum">
              <a:rPr lang="en-US" smtClean="0">
                <a:solidFill>
                  <a:srgbClr val="808080"/>
                </a:solidFill>
              </a:rPr>
              <a:pPr/>
              <a:t>2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5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95492B2-AFC4-48BC-BBE6-5659F43ED4AC}"/>
              </a:ext>
            </a:extLst>
          </p:cNvPr>
          <p:cNvSpPr/>
          <p:nvPr/>
        </p:nvSpPr>
        <p:spPr bwMode="auto">
          <a:xfrm>
            <a:off x="323528" y="0"/>
            <a:ext cx="1296144" cy="938104"/>
          </a:xfrm>
          <a:prstGeom prst="rect">
            <a:avLst/>
          </a:prstGeom>
          <a:solidFill>
            <a:srgbClr val="003366"/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" pitchFamily="-8" charset="0"/>
            </a:endParaRPr>
          </a:p>
        </p:txBody>
      </p:sp>
      <p:sp>
        <p:nvSpPr>
          <p:cNvPr id="4" name="矩形 4">
            <a:extLst>
              <a:ext uri="{FF2B5EF4-FFF2-40B4-BE49-F238E27FC236}">
                <a16:creationId xmlns:a16="http://schemas.microsoft.com/office/drawing/2014/main" id="{61C17502-D0D3-4264-904E-9AE2690C3261}"/>
              </a:ext>
            </a:extLst>
          </p:cNvPr>
          <p:cNvSpPr/>
          <p:nvPr/>
        </p:nvSpPr>
        <p:spPr>
          <a:xfrm>
            <a:off x="323529" y="1504662"/>
            <a:ext cx="5304597" cy="4149746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6" name="直线箭头连接符 7">
            <a:extLst>
              <a:ext uri="{FF2B5EF4-FFF2-40B4-BE49-F238E27FC236}">
                <a16:creationId xmlns:a16="http://schemas.microsoft.com/office/drawing/2014/main" id="{CE807AB6-5348-432C-A966-AC7E82F31DD8}"/>
              </a:ext>
            </a:extLst>
          </p:cNvPr>
          <p:cNvCxnSpPr>
            <a:cxnSpLocks/>
          </p:cNvCxnSpPr>
          <p:nvPr/>
        </p:nvCxnSpPr>
        <p:spPr>
          <a:xfrm>
            <a:off x="2052887" y="3496568"/>
            <a:ext cx="628650" cy="0"/>
          </a:xfrm>
          <a:prstGeom prst="straightConnector1">
            <a:avLst/>
          </a:prstGeom>
          <a:noFill/>
          <a:ln w="12700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" name="文本框 8">
            <a:extLst>
              <a:ext uri="{FF2B5EF4-FFF2-40B4-BE49-F238E27FC236}">
                <a16:creationId xmlns:a16="http://schemas.microsoft.com/office/drawing/2014/main" id="{875D197A-5BEF-429A-9E1F-2EE680944362}"/>
              </a:ext>
            </a:extLst>
          </p:cNvPr>
          <p:cNvSpPr txBox="1"/>
          <p:nvPr/>
        </p:nvSpPr>
        <p:spPr>
          <a:xfrm>
            <a:off x="338388" y="1640372"/>
            <a:ext cx="2343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solidFill>
                  <a:prstClr val="black"/>
                </a:solidFill>
                <a:ea typeface="等线" panose="02010600030101010101" pitchFamily="2" charset="-122"/>
                <a:cs typeface="Arial" panose="020B0604020202020204" pitchFamily="34" charset="0"/>
              </a:rPr>
              <a:t>ICP framework</a:t>
            </a:r>
            <a:endParaRPr kumimoji="1" lang="zh-CN" altLang="en-US" sz="2000" dirty="0">
              <a:solidFill>
                <a:prstClr val="black"/>
              </a:solidFill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文本框 11">
            <a:extLst>
              <a:ext uri="{FF2B5EF4-FFF2-40B4-BE49-F238E27FC236}">
                <a16:creationId xmlns:a16="http://schemas.microsoft.com/office/drawing/2014/main" id="{8548018A-A986-4703-9BD4-C747E945C2C5}"/>
              </a:ext>
            </a:extLst>
          </p:cNvPr>
          <p:cNvSpPr txBox="1"/>
          <p:nvPr/>
        </p:nvSpPr>
        <p:spPr>
          <a:xfrm>
            <a:off x="429546" y="4286037"/>
            <a:ext cx="1503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000" dirty="0">
                <a:solidFill>
                  <a:prstClr val="black"/>
                </a:solidFill>
                <a:ea typeface="等线" panose="02010600030101010101" pitchFamily="2" charset="-122"/>
                <a:cs typeface="Arial" panose="020B0604020202020204" pitchFamily="34" charset="0"/>
              </a:rPr>
              <a:t>validation </a:t>
            </a:r>
          </a:p>
          <a:p>
            <a:pPr algn="ctr"/>
            <a:r>
              <a:rPr kumimoji="1" lang="en-US" altLang="zh-CN" sz="2000" dirty="0">
                <a:solidFill>
                  <a:prstClr val="black"/>
                </a:solidFill>
                <a:ea typeface="等线" panose="02010600030101010101" pitchFamily="2" charset="-122"/>
                <a:cs typeface="Arial" panose="020B0604020202020204" pitchFamily="34" charset="0"/>
              </a:rPr>
              <a:t>image</a:t>
            </a:r>
            <a:endParaRPr kumimoji="1" lang="zh-CN" altLang="en-US" sz="2000" dirty="0">
              <a:solidFill>
                <a:prstClr val="black"/>
              </a:solidFill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文本框 12">
            <a:extLst>
              <a:ext uri="{FF2B5EF4-FFF2-40B4-BE49-F238E27FC236}">
                <a16:creationId xmlns:a16="http://schemas.microsoft.com/office/drawing/2014/main" id="{B6ED9B52-A545-4D2A-8506-9459FFE7156B}"/>
              </a:ext>
            </a:extLst>
          </p:cNvPr>
          <p:cNvSpPr txBox="1"/>
          <p:nvPr/>
        </p:nvSpPr>
        <p:spPr>
          <a:xfrm>
            <a:off x="3170438" y="5087413"/>
            <a:ext cx="1968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solidFill>
                  <a:prstClr val="black"/>
                </a:solidFill>
                <a:ea typeface="等线" panose="02010600030101010101" pitchFamily="2" charset="-122"/>
                <a:cs typeface="Arial" panose="020B0604020202020204" pitchFamily="34" charset="0"/>
              </a:rPr>
              <a:t>trained NN</a:t>
            </a:r>
            <a:endParaRPr kumimoji="1" lang="zh-CN" altLang="en-US" sz="2000" dirty="0">
              <a:solidFill>
                <a:prstClr val="black"/>
              </a:solidFill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13">
                <a:extLst>
                  <a:ext uri="{FF2B5EF4-FFF2-40B4-BE49-F238E27FC236}">
                    <a16:creationId xmlns:a16="http://schemas.microsoft.com/office/drawing/2014/main" id="{44287D13-6398-4070-BEF8-1851496CF8C6}"/>
                  </a:ext>
                </a:extLst>
              </p:cNvPr>
              <p:cNvSpPr txBox="1"/>
              <p:nvPr/>
            </p:nvSpPr>
            <p:spPr>
              <a:xfrm>
                <a:off x="6328936" y="3701173"/>
                <a:ext cx="282892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sz="2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Ineff</m:t>
                      </m:r>
                      <m:r>
                        <a:rPr kumimoji="1" lang="en-US" altLang="zh-CN" sz="2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kumimoji="1" lang="en-US" altLang="zh-CN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zh-CN" sz="2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sz="2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kumimoji="1" lang="en-US" altLang="zh-CN" sz="2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kumimoji="1" lang="en-US" altLang="zh-CN" sz="2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1" lang="en-US" altLang="zh-CN" sz="2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kumimoji="1" lang="zh-CN" altLang="en-US" sz="2200" dirty="0">
                  <a:solidFill>
                    <a:prstClr val="black"/>
                  </a:solidFill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0" name="文本框 13">
                <a:extLst>
                  <a:ext uri="{FF2B5EF4-FFF2-40B4-BE49-F238E27FC236}">
                    <a16:creationId xmlns:a16="http://schemas.microsoft.com/office/drawing/2014/main" id="{44287D13-6398-4070-BEF8-1851496CF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936" y="3701173"/>
                <a:ext cx="2828925" cy="430887"/>
              </a:xfrm>
              <a:prstGeom prst="rect">
                <a:avLst/>
              </a:prstGeom>
              <a:blipFill>
                <a:blip r:embed="rId2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7" descr="A group of purple flowers&#10;&#10;中度可信度描述已自动生成">
            <a:extLst>
              <a:ext uri="{FF2B5EF4-FFF2-40B4-BE49-F238E27FC236}">
                <a16:creationId xmlns:a16="http://schemas.microsoft.com/office/drawing/2014/main" id="{6486FA85-86FC-4B4F-967B-877BDE8ED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031" y="2861076"/>
            <a:ext cx="1270984" cy="1270984"/>
          </a:xfrm>
          <a:prstGeom prst="rect">
            <a:avLst/>
          </a:prstGeom>
        </p:spPr>
      </p:pic>
      <p:cxnSp>
        <p:nvCxnSpPr>
          <p:cNvPr id="13" name="直线箭头连接符 21">
            <a:extLst>
              <a:ext uri="{FF2B5EF4-FFF2-40B4-BE49-F238E27FC236}">
                <a16:creationId xmlns:a16="http://schemas.microsoft.com/office/drawing/2014/main" id="{4CFB40E7-4A20-403B-AEF4-C1C7B3954C26}"/>
              </a:ext>
            </a:extLst>
          </p:cNvPr>
          <p:cNvCxnSpPr>
            <a:cxnSpLocks/>
          </p:cNvCxnSpPr>
          <p:nvPr/>
        </p:nvCxnSpPr>
        <p:spPr>
          <a:xfrm>
            <a:off x="5940152" y="3496568"/>
            <a:ext cx="628650" cy="0"/>
          </a:xfrm>
          <a:prstGeom prst="straightConnector1">
            <a:avLst/>
          </a:prstGeom>
          <a:noFill/>
          <a:ln w="12700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4" name="文本框 22">
            <a:extLst>
              <a:ext uri="{FF2B5EF4-FFF2-40B4-BE49-F238E27FC236}">
                <a16:creationId xmlns:a16="http://schemas.microsoft.com/office/drawing/2014/main" id="{26E299CE-63C9-4EEB-81A9-85970AAD6EE3}"/>
              </a:ext>
            </a:extLst>
          </p:cNvPr>
          <p:cNvSpPr txBox="1"/>
          <p:nvPr/>
        </p:nvSpPr>
        <p:spPr>
          <a:xfrm>
            <a:off x="6748177" y="3213556"/>
            <a:ext cx="233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200" dirty="0">
                <a:solidFill>
                  <a:prstClr val="black"/>
                </a:solidFill>
                <a:ea typeface="等线" panose="02010600030101010101" pitchFamily="2" charset="-122"/>
                <a:cs typeface="Arial" panose="020B0604020202020204" pitchFamily="34" charset="0"/>
              </a:rPr>
              <a:t>prediction sets</a:t>
            </a:r>
            <a:endParaRPr kumimoji="1" lang="zh-CN" altLang="en-US" sz="2200" dirty="0">
              <a:solidFill>
                <a:prstClr val="black"/>
              </a:solidFill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6" name="椭圆 2">
            <a:extLst>
              <a:ext uri="{FF2B5EF4-FFF2-40B4-BE49-F238E27FC236}">
                <a16:creationId xmlns:a16="http://schemas.microsoft.com/office/drawing/2014/main" id="{76861F12-E339-4E16-A46C-A35211E7FE2F}"/>
              </a:ext>
            </a:extLst>
          </p:cNvPr>
          <p:cNvSpPr/>
          <p:nvPr/>
        </p:nvSpPr>
        <p:spPr>
          <a:xfrm>
            <a:off x="3946471" y="1869143"/>
            <a:ext cx="416718" cy="39457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DFD4D752-7811-4E5F-BEC0-62ACE1B47495}"/>
              </a:ext>
            </a:extLst>
          </p:cNvPr>
          <p:cNvSpPr txBox="1">
            <a:spLocks/>
          </p:cNvSpPr>
          <p:nvPr/>
        </p:nvSpPr>
        <p:spPr bwMode="auto">
          <a:xfrm>
            <a:off x="1331640" y="18864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+mj-lt"/>
                <a:ea typeface="ＭＳ Ｐゴシック" pitchFamily="-8" charset="-128"/>
                <a:cs typeface="ＭＳ Ｐゴシック" pitchFamily="-8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9pPr>
          </a:lstStyle>
          <a:p>
            <a:r>
              <a:rPr lang="en-GB" kern="0" dirty="0">
                <a:solidFill>
                  <a:schemeClr val="bg1"/>
                </a:solidFill>
              </a:rPr>
              <a:t>CP efficiency-based pruning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B995A29-068D-80AD-3DB0-D8B0408A0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6948" y="1840427"/>
            <a:ext cx="2669686" cy="3235381"/>
          </a:xfrm>
          <a:prstGeom prst="rect">
            <a:avLst/>
          </a:prstGeo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56C2AB8F-FD75-51D0-46CD-B9DF047BD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381000" cy="457200"/>
          </a:xfrm>
        </p:spPr>
        <p:txBody>
          <a:bodyPr/>
          <a:lstStyle/>
          <a:p>
            <a:fld id="{93589482-C909-46BD-B987-2EE6CA35C115}" type="slidenum">
              <a:rPr lang="en-US" smtClean="0">
                <a:solidFill>
                  <a:srgbClr val="808080"/>
                </a:solidFill>
              </a:rPr>
              <a:pPr/>
              <a:t>20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479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95492B2-AFC4-48BC-BBE6-5659F43ED4AC}"/>
              </a:ext>
            </a:extLst>
          </p:cNvPr>
          <p:cNvSpPr/>
          <p:nvPr/>
        </p:nvSpPr>
        <p:spPr bwMode="auto">
          <a:xfrm>
            <a:off x="323528" y="0"/>
            <a:ext cx="1296144" cy="938104"/>
          </a:xfrm>
          <a:prstGeom prst="rect">
            <a:avLst/>
          </a:prstGeom>
          <a:solidFill>
            <a:srgbClr val="003366"/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" pitchFamily="-8" charset="0"/>
            </a:endParaRPr>
          </a:p>
        </p:txBody>
      </p:sp>
      <p:sp>
        <p:nvSpPr>
          <p:cNvPr id="4" name="矩形 4">
            <a:extLst>
              <a:ext uri="{FF2B5EF4-FFF2-40B4-BE49-F238E27FC236}">
                <a16:creationId xmlns:a16="http://schemas.microsoft.com/office/drawing/2014/main" id="{DDD06EF1-3514-4724-859F-8C00F0256405}"/>
              </a:ext>
            </a:extLst>
          </p:cNvPr>
          <p:cNvSpPr/>
          <p:nvPr/>
        </p:nvSpPr>
        <p:spPr>
          <a:xfrm>
            <a:off x="323529" y="1504662"/>
            <a:ext cx="5304597" cy="4149746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6" name="直线箭头连接符 7">
            <a:extLst>
              <a:ext uri="{FF2B5EF4-FFF2-40B4-BE49-F238E27FC236}">
                <a16:creationId xmlns:a16="http://schemas.microsoft.com/office/drawing/2014/main" id="{F31D5E1B-560A-456E-89A6-1BE6A24D4053}"/>
              </a:ext>
            </a:extLst>
          </p:cNvPr>
          <p:cNvCxnSpPr>
            <a:cxnSpLocks/>
          </p:cNvCxnSpPr>
          <p:nvPr/>
        </p:nvCxnSpPr>
        <p:spPr>
          <a:xfrm>
            <a:off x="2052887" y="3496568"/>
            <a:ext cx="628650" cy="0"/>
          </a:xfrm>
          <a:prstGeom prst="straightConnector1">
            <a:avLst/>
          </a:prstGeom>
          <a:noFill/>
          <a:ln w="12700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" name="文本框 8">
            <a:extLst>
              <a:ext uri="{FF2B5EF4-FFF2-40B4-BE49-F238E27FC236}">
                <a16:creationId xmlns:a16="http://schemas.microsoft.com/office/drawing/2014/main" id="{D458D811-5F67-4FD2-A78D-B4E4D90CA40C}"/>
              </a:ext>
            </a:extLst>
          </p:cNvPr>
          <p:cNvSpPr txBox="1"/>
          <p:nvPr/>
        </p:nvSpPr>
        <p:spPr>
          <a:xfrm>
            <a:off x="338388" y="1640372"/>
            <a:ext cx="2343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solidFill>
                  <a:prstClr val="black"/>
                </a:solidFill>
                <a:ea typeface="等线" panose="02010600030101010101" pitchFamily="2" charset="-122"/>
                <a:cs typeface="Arial" panose="020B0604020202020204" pitchFamily="34" charset="0"/>
              </a:rPr>
              <a:t>ICP framework</a:t>
            </a:r>
            <a:endParaRPr kumimoji="1" lang="zh-CN" altLang="en-US" sz="2000" dirty="0">
              <a:solidFill>
                <a:prstClr val="black"/>
              </a:solidFill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文本框 11">
            <a:extLst>
              <a:ext uri="{FF2B5EF4-FFF2-40B4-BE49-F238E27FC236}">
                <a16:creationId xmlns:a16="http://schemas.microsoft.com/office/drawing/2014/main" id="{5DF4E04F-6E48-4CB1-A40B-F40B30ECD1DB}"/>
              </a:ext>
            </a:extLst>
          </p:cNvPr>
          <p:cNvSpPr txBox="1"/>
          <p:nvPr/>
        </p:nvSpPr>
        <p:spPr>
          <a:xfrm>
            <a:off x="429546" y="4286037"/>
            <a:ext cx="1503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000" dirty="0">
                <a:solidFill>
                  <a:prstClr val="black"/>
                </a:solidFill>
                <a:ea typeface="等线" panose="02010600030101010101" pitchFamily="2" charset="-122"/>
                <a:cs typeface="Arial" panose="020B0604020202020204" pitchFamily="34" charset="0"/>
              </a:rPr>
              <a:t>validation </a:t>
            </a:r>
          </a:p>
          <a:p>
            <a:pPr algn="ctr"/>
            <a:r>
              <a:rPr kumimoji="1" lang="en-US" altLang="zh-CN" sz="2000" dirty="0">
                <a:solidFill>
                  <a:prstClr val="black"/>
                </a:solidFill>
                <a:ea typeface="等线" panose="02010600030101010101" pitchFamily="2" charset="-122"/>
                <a:cs typeface="Arial" panose="020B0604020202020204" pitchFamily="34" charset="0"/>
              </a:rPr>
              <a:t>image</a:t>
            </a:r>
            <a:endParaRPr kumimoji="1" lang="zh-CN" altLang="en-US" sz="2000" dirty="0">
              <a:solidFill>
                <a:prstClr val="black"/>
              </a:solidFill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文本框 12">
            <a:extLst>
              <a:ext uri="{FF2B5EF4-FFF2-40B4-BE49-F238E27FC236}">
                <a16:creationId xmlns:a16="http://schemas.microsoft.com/office/drawing/2014/main" id="{5C144E64-E67F-41F7-83B8-13B8255A8E85}"/>
              </a:ext>
            </a:extLst>
          </p:cNvPr>
          <p:cNvSpPr txBox="1"/>
          <p:nvPr/>
        </p:nvSpPr>
        <p:spPr>
          <a:xfrm>
            <a:off x="3170438" y="5087413"/>
            <a:ext cx="1968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solidFill>
                  <a:prstClr val="black"/>
                </a:solidFill>
                <a:ea typeface="等线" panose="02010600030101010101" pitchFamily="2" charset="-122"/>
                <a:cs typeface="Arial" panose="020B0604020202020204" pitchFamily="34" charset="0"/>
              </a:rPr>
              <a:t>trained NN</a:t>
            </a:r>
            <a:endParaRPr kumimoji="1" lang="zh-CN" altLang="en-US" sz="2000" dirty="0">
              <a:solidFill>
                <a:prstClr val="black"/>
              </a:solidFill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13">
                <a:extLst>
                  <a:ext uri="{FF2B5EF4-FFF2-40B4-BE49-F238E27FC236}">
                    <a16:creationId xmlns:a16="http://schemas.microsoft.com/office/drawing/2014/main" id="{8F971607-6618-4460-BE70-DE6B7F6A69BE}"/>
                  </a:ext>
                </a:extLst>
              </p:cNvPr>
              <p:cNvSpPr txBox="1"/>
              <p:nvPr/>
            </p:nvSpPr>
            <p:spPr>
              <a:xfrm>
                <a:off x="6328936" y="3701173"/>
                <a:ext cx="282892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sz="2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Ineff</m:t>
                      </m:r>
                      <m:r>
                        <a:rPr kumimoji="1" lang="en-US" altLang="zh-CN" sz="2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kumimoji="1" lang="en-US" altLang="zh-CN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zh-CN" sz="2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sz="2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kumimoji="1" lang="en-US" altLang="zh-CN" sz="2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kumimoji="1" lang="en-US" altLang="zh-CN" sz="2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1" lang="en-US" altLang="zh-CN" sz="2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kumimoji="1" lang="zh-CN" altLang="en-US" sz="2200" dirty="0">
                  <a:solidFill>
                    <a:prstClr val="black"/>
                  </a:solidFill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0" name="文本框 13">
                <a:extLst>
                  <a:ext uri="{FF2B5EF4-FFF2-40B4-BE49-F238E27FC236}">
                    <a16:creationId xmlns:a16="http://schemas.microsoft.com/office/drawing/2014/main" id="{8F971607-6618-4460-BE70-DE6B7F6A69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936" y="3701173"/>
                <a:ext cx="2828925" cy="430887"/>
              </a:xfrm>
              <a:prstGeom prst="rect">
                <a:avLst/>
              </a:prstGeom>
              <a:blipFill>
                <a:blip r:embed="rId2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7" descr="A group of purple flowers&#10;&#10;中度可信度描述已自动生成">
            <a:extLst>
              <a:ext uri="{FF2B5EF4-FFF2-40B4-BE49-F238E27FC236}">
                <a16:creationId xmlns:a16="http://schemas.microsoft.com/office/drawing/2014/main" id="{F8467430-0E1E-4478-A792-B1D328A41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031" y="2861076"/>
            <a:ext cx="1270984" cy="1270984"/>
          </a:xfrm>
          <a:prstGeom prst="rect">
            <a:avLst/>
          </a:prstGeom>
        </p:spPr>
      </p:pic>
      <p:cxnSp>
        <p:nvCxnSpPr>
          <p:cNvPr id="13" name="直线箭头连接符 21">
            <a:extLst>
              <a:ext uri="{FF2B5EF4-FFF2-40B4-BE49-F238E27FC236}">
                <a16:creationId xmlns:a16="http://schemas.microsoft.com/office/drawing/2014/main" id="{DA42A010-0DE7-42A8-A608-4D60DDBCC7A7}"/>
              </a:ext>
            </a:extLst>
          </p:cNvPr>
          <p:cNvCxnSpPr>
            <a:cxnSpLocks/>
          </p:cNvCxnSpPr>
          <p:nvPr/>
        </p:nvCxnSpPr>
        <p:spPr>
          <a:xfrm>
            <a:off x="5940152" y="3496568"/>
            <a:ext cx="628650" cy="0"/>
          </a:xfrm>
          <a:prstGeom prst="straightConnector1">
            <a:avLst/>
          </a:prstGeom>
          <a:noFill/>
          <a:ln w="12700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4" name="文本框 22">
            <a:extLst>
              <a:ext uri="{FF2B5EF4-FFF2-40B4-BE49-F238E27FC236}">
                <a16:creationId xmlns:a16="http://schemas.microsoft.com/office/drawing/2014/main" id="{0A1E1715-B55B-4B3A-BFB4-3945DF5CDFCB}"/>
              </a:ext>
            </a:extLst>
          </p:cNvPr>
          <p:cNvSpPr txBox="1"/>
          <p:nvPr/>
        </p:nvSpPr>
        <p:spPr>
          <a:xfrm>
            <a:off x="6748177" y="3213556"/>
            <a:ext cx="233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200" dirty="0">
                <a:solidFill>
                  <a:prstClr val="black"/>
                </a:solidFill>
                <a:ea typeface="等线" panose="02010600030101010101" pitchFamily="2" charset="-122"/>
                <a:cs typeface="Arial" panose="020B0604020202020204" pitchFamily="34" charset="0"/>
              </a:rPr>
              <a:t>prediction sets</a:t>
            </a:r>
            <a:endParaRPr kumimoji="1" lang="zh-CN" altLang="en-US" sz="2200" dirty="0">
              <a:solidFill>
                <a:prstClr val="black"/>
              </a:solidFill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6" name="椭圆 2">
            <a:extLst>
              <a:ext uri="{FF2B5EF4-FFF2-40B4-BE49-F238E27FC236}">
                <a16:creationId xmlns:a16="http://schemas.microsoft.com/office/drawing/2014/main" id="{A5704BA8-42F1-4C17-984D-AB0020603E3B}"/>
              </a:ext>
            </a:extLst>
          </p:cNvPr>
          <p:cNvSpPr/>
          <p:nvPr/>
        </p:nvSpPr>
        <p:spPr>
          <a:xfrm>
            <a:off x="3946471" y="2564904"/>
            <a:ext cx="416718" cy="39457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FC3AEE84-42E0-437F-9CDC-6519978AC190}"/>
              </a:ext>
            </a:extLst>
          </p:cNvPr>
          <p:cNvSpPr txBox="1">
            <a:spLocks/>
          </p:cNvSpPr>
          <p:nvPr/>
        </p:nvSpPr>
        <p:spPr bwMode="auto">
          <a:xfrm>
            <a:off x="1331640" y="18864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+mj-lt"/>
                <a:ea typeface="ＭＳ Ｐゴシック" pitchFamily="-8" charset="-128"/>
                <a:cs typeface="ＭＳ Ｐゴシック" pitchFamily="-8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9pPr>
          </a:lstStyle>
          <a:p>
            <a:r>
              <a:rPr lang="en-GB" kern="0" dirty="0">
                <a:solidFill>
                  <a:schemeClr val="bg1"/>
                </a:solidFill>
              </a:rPr>
              <a:t>CP efficiency-based pruning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9A9F3A1-4CFC-7EDC-06E4-D5B970F23E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6948" y="1840427"/>
            <a:ext cx="2669686" cy="3235381"/>
          </a:xfrm>
          <a:prstGeom prst="rect">
            <a:avLst/>
          </a:prstGeo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5A05ADA7-99DF-96AF-03DA-F5DEB76BE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381000" cy="457200"/>
          </a:xfrm>
        </p:spPr>
        <p:txBody>
          <a:bodyPr/>
          <a:lstStyle/>
          <a:p>
            <a:fld id="{93589482-C909-46BD-B987-2EE6CA35C115}" type="slidenum">
              <a:rPr lang="en-US" smtClean="0">
                <a:solidFill>
                  <a:srgbClr val="808080"/>
                </a:solidFill>
              </a:rPr>
              <a:pPr/>
              <a:t>21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3413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95492B2-AFC4-48BC-BBE6-5659F43ED4AC}"/>
              </a:ext>
            </a:extLst>
          </p:cNvPr>
          <p:cNvSpPr/>
          <p:nvPr/>
        </p:nvSpPr>
        <p:spPr bwMode="auto">
          <a:xfrm>
            <a:off x="323528" y="0"/>
            <a:ext cx="1296144" cy="938104"/>
          </a:xfrm>
          <a:prstGeom prst="rect">
            <a:avLst/>
          </a:prstGeom>
          <a:solidFill>
            <a:srgbClr val="003366"/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" pitchFamily="-8" charset="0"/>
            </a:endParaRPr>
          </a:p>
        </p:txBody>
      </p:sp>
      <p:sp>
        <p:nvSpPr>
          <p:cNvPr id="4" name="矩形 4">
            <a:extLst>
              <a:ext uri="{FF2B5EF4-FFF2-40B4-BE49-F238E27FC236}">
                <a16:creationId xmlns:a16="http://schemas.microsoft.com/office/drawing/2014/main" id="{F66DA390-A38C-4F20-9219-6779A77422DF}"/>
              </a:ext>
            </a:extLst>
          </p:cNvPr>
          <p:cNvSpPr/>
          <p:nvPr/>
        </p:nvSpPr>
        <p:spPr>
          <a:xfrm>
            <a:off x="323529" y="1504662"/>
            <a:ext cx="5304597" cy="4149746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6" name="直线箭头连接符 7">
            <a:extLst>
              <a:ext uri="{FF2B5EF4-FFF2-40B4-BE49-F238E27FC236}">
                <a16:creationId xmlns:a16="http://schemas.microsoft.com/office/drawing/2014/main" id="{DE729685-5670-4606-A2D4-7D1EBC5D56AC}"/>
              </a:ext>
            </a:extLst>
          </p:cNvPr>
          <p:cNvCxnSpPr>
            <a:cxnSpLocks/>
          </p:cNvCxnSpPr>
          <p:nvPr/>
        </p:nvCxnSpPr>
        <p:spPr>
          <a:xfrm>
            <a:off x="2052887" y="3496568"/>
            <a:ext cx="628650" cy="0"/>
          </a:xfrm>
          <a:prstGeom prst="straightConnector1">
            <a:avLst/>
          </a:prstGeom>
          <a:noFill/>
          <a:ln w="12700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" name="文本框 8">
            <a:extLst>
              <a:ext uri="{FF2B5EF4-FFF2-40B4-BE49-F238E27FC236}">
                <a16:creationId xmlns:a16="http://schemas.microsoft.com/office/drawing/2014/main" id="{EEAE72B1-D526-4F98-908F-2FF063DDABE0}"/>
              </a:ext>
            </a:extLst>
          </p:cNvPr>
          <p:cNvSpPr txBox="1"/>
          <p:nvPr/>
        </p:nvSpPr>
        <p:spPr>
          <a:xfrm>
            <a:off x="338388" y="1640372"/>
            <a:ext cx="2343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solidFill>
                  <a:prstClr val="black"/>
                </a:solidFill>
                <a:ea typeface="等线" panose="02010600030101010101" pitchFamily="2" charset="-122"/>
                <a:cs typeface="Arial" panose="020B0604020202020204" pitchFamily="34" charset="0"/>
              </a:rPr>
              <a:t>ICP framework</a:t>
            </a:r>
            <a:endParaRPr kumimoji="1" lang="zh-CN" altLang="en-US" sz="2000" dirty="0">
              <a:solidFill>
                <a:prstClr val="black"/>
              </a:solidFill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文本框 11">
            <a:extLst>
              <a:ext uri="{FF2B5EF4-FFF2-40B4-BE49-F238E27FC236}">
                <a16:creationId xmlns:a16="http://schemas.microsoft.com/office/drawing/2014/main" id="{CE9540BD-0DFB-4725-84A3-D8B101B4D65F}"/>
              </a:ext>
            </a:extLst>
          </p:cNvPr>
          <p:cNvSpPr txBox="1"/>
          <p:nvPr/>
        </p:nvSpPr>
        <p:spPr>
          <a:xfrm>
            <a:off x="429546" y="4286037"/>
            <a:ext cx="1503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000" dirty="0">
                <a:solidFill>
                  <a:prstClr val="black"/>
                </a:solidFill>
                <a:ea typeface="等线" panose="02010600030101010101" pitchFamily="2" charset="-122"/>
                <a:cs typeface="Arial" panose="020B0604020202020204" pitchFamily="34" charset="0"/>
              </a:rPr>
              <a:t>validation </a:t>
            </a:r>
          </a:p>
          <a:p>
            <a:pPr algn="ctr"/>
            <a:r>
              <a:rPr kumimoji="1" lang="en-US" altLang="zh-CN" sz="2000" dirty="0">
                <a:solidFill>
                  <a:prstClr val="black"/>
                </a:solidFill>
                <a:ea typeface="等线" panose="02010600030101010101" pitchFamily="2" charset="-122"/>
                <a:cs typeface="Arial" panose="020B0604020202020204" pitchFamily="34" charset="0"/>
              </a:rPr>
              <a:t>image</a:t>
            </a:r>
            <a:endParaRPr kumimoji="1" lang="zh-CN" altLang="en-US" sz="2000" dirty="0">
              <a:solidFill>
                <a:prstClr val="black"/>
              </a:solidFill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文本框 12">
            <a:extLst>
              <a:ext uri="{FF2B5EF4-FFF2-40B4-BE49-F238E27FC236}">
                <a16:creationId xmlns:a16="http://schemas.microsoft.com/office/drawing/2014/main" id="{530D3F8D-7B00-4D71-A9DB-BBCA1C0B2DD2}"/>
              </a:ext>
            </a:extLst>
          </p:cNvPr>
          <p:cNvSpPr txBox="1"/>
          <p:nvPr/>
        </p:nvSpPr>
        <p:spPr>
          <a:xfrm>
            <a:off x="3170438" y="5087413"/>
            <a:ext cx="1968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solidFill>
                  <a:prstClr val="black"/>
                </a:solidFill>
                <a:ea typeface="等线" panose="02010600030101010101" pitchFamily="2" charset="-122"/>
                <a:cs typeface="Arial" panose="020B0604020202020204" pitchFamily="34" charset="0"/>
              </a:rPr>
              <a:t>trained NN</a:t>
            </a:r>
            <a:endParaRPr kumimoji="1" lang="zh-CN" altLang="en-US" sz="2000" dirty="0">
              <a:solidFill>
                <a:prstClr val="black"/>
              </a:solidFill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13">
                <a:extLst>
                  <a:ext uri="{FF2B5EF4-FFF2-40B4-BE49-F238E27FC236}">
                    <a16:creationId xmlns:a16="http://schemas.microsoft.com/office/drawing/2014/main" id="{287B17E5-4BDA-4F87-B9BB-83D7C79AF559}"/>
                  </a:ext>
                </a:extLst>
              </p:cNvPr>
              <p:cNvSpPr txBox="1"/>
              <p:nvPr/>
            </p:nvSpPr>
            <p:spPr>
              <a:xfrm>
                <a:off x="6328936" y="3701173"/>
                <a:ext cx="282892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sz="2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Ineff</m:t>
                      </m:r>
                      <m:r>
                        <a:rPr kumimoji="1" lang="en-US" altLang="zh-CN" sz="2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kumimoji="1" lang="en-US" altLang="zh-CN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zh-CN" sz="2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zh-CN" sz="2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kumimoji="1" lang="en-US" altLang="zh-CN" sz="2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kumimoji="1" lang="en-US" altLang="zh-CN" sz="2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1" lang="en-US" altLang="zh-CN" sz="2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kumimoji="1" lang="zh-CN" altLang="en-US" sz="2200" dirty="0">
                  <a:solidFill>
                    <a:prstClr val="black"/>
                  </a:solidFill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0" name="文本框 13">
                <a:extLst>
                  <a:ext uri="{FF2B5EF4-FFF2-40B4-BE49-F238E27FC236}">
                    <a16:creationId xmlns:a16="http://schemas.microsoft.com/office/drawing/2014/main" id="{287B17E5-4BDA-4F87-B9BB-83D7C79AF5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936" y="3701173"/>
                <a:ext cx="2828925" cy="430887"/>
              </a:xfrm>
              <a:prstGeom prst="rect">
                <a:avLst/>
              </a:prstGeom>
              <a:blipFill>
                <a:blip r:embed="rId2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7" descr="A group of purple flowers&#10;&#10;中度可信度描述已自动生成">
            <a:extLst>
              <a:ext uri="{FF2B5EF4-FFF2-40B4-BE49-F238E27FC236}">
                <a16:creationId xmlns:a16="http://schemas.microsoft.com/office/drawing/2014/main" id="{2967C1CA-CD1A-43CF-8398-6AE508170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031" y="2861076"/>
            <a:ext cx="1270984" cy="1270984"/>
          </a:xfrm>
          <a:prstGeom prst="rect">
            <a:avLst/>
          </a:prstGeom>
        </p:spPr>
      </p:pic>
      <p:cxnSp>
        <p:nvCxnSpPr>
          <p:cNvPr id="13" name="直线箭头连接符 21">
            <a:extLst>
              <a:ext uri="{FF2B5EF4-FFF2-40B4-BE49-F238E27FC236}">
                <a16:creationId xmlns:a16="http://schemas.microsoft.com/office/drawing/2014/main" id="{81714677-B1FC-4B19-99B2-A413974120B2}"/>
              </a:ext>
            </a:extLst>
          </p:cNvPr>
          <p:cNvCxnSpPr>
            <a:cxnSpLocks/>
          </p:cNvCxnSpPr>
          <p:nvPr/>
        </p:nvCxnSpPr>
        <p:spPr>
          <a:xfrm>
            <a:off x="5940152" y="3496568"/>
            <a:ext cx="628650" cy="0"/>
          </a:xfrm>
          <a:prstGeom prst="straightConnector1">
            <a:avLst/>
          </a:prstGeom>
          <a:noFill/>
          <a:ln w="12700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4" name="文本框 22">
            <a:extLst>
              <a:ext uri="{FF2B5EF4-FFF2-40B4-BE49-F238E27FC236}">
                <a16:creationId xmlns:a16="http://schemas.microsoft.com/office/drawing/2014/main" id="{26D9AEBF-83D0-44F2-80B2-81FEBA669534}"/>
              </a:ext>
            </a:extLst>
          </p:cNvPr>
          <p:cNvSpPr txBox="1"/>
          <p:nvPr/>
        </p:nvSpPr>
        <p:spPr>
          <a:xfrm>
            <a:off x="6748177" y="3213556"/>
            <a:ext cx="233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200" dirty="0">
                <a:solidFill>
                  <a:prstClr val="black"/>
                </a:solidFill>
                <a:ea typeface="等线" panose="02010600030101010101" pitchFamily="2" charset="-122"/>
                <a:cs typeface="Arial" panose="020B0604020202020204" pitchFamily="34" charset="0"/>
              </a:rPr>
              <a:t>prediction sets</a:t>
            </a:r>
            <a:endParaRPr kumimoji="1" lang="zh-CN" altLang="en-US" sz="2200" dirty="0">
              <a:solidFill>
                <a:prstClr val="black"/>
              </a:solidFill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5" name="椭圆 2">
            <a:extLst>
              <a:ext uri="{FF2B5EF4-FFF2-40B4-BE49-F238E27FC236}">
                <a16:creationId xmlns:a16="http://schemas.microsoft.com/office/drawing/2014/main" id="{BE548924-B3E3-4CBA-9696-6440E836553E}"/>
              </a:ext>
            </a:extLst>
          </p:cNvPr>
          <p:cNvSpPr/>
          <p:nvPr/>
        </p:nvSpPr>
        <p:spPr>
          <a:xfrm>
            <a:off x="3946471" y="3270918"/>
            <a:ext cx="416718" cy="39457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955F2EAD-FDE7-4511-805D-87014E1B54F9}"/>
              </a:ext>
            </a:extLst>
          </p:cNvPr>
          <p:cNvSpPr txBox="1">
            <a:spLocks/>
          </p:cNvSpPr>
          <p:nvPr/>
        </p:nvSpPr>
        <p:spPr bwMode="auto">
          <a:xfrm>
            <a:off x="1331640" y="18864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+mj-lt"/>
                <a:ea typeface="ＭＳ Ｐゴシック" pitchFamily="-8" charset="-128"/>
                <a:cs typeface="ＭＳ Ｐゴシック" pitchFamily="-8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9pPr>
          </a:lstStyle>
          <a:p>
            <a:r>
              <a:rPr lang="en-GB" kern="0" dirty="0">
                <a:solidFill>
                  <a:schemeClr val="bg1"/>
                </a:solidFill>
              </a:rPr>
              <a:t>CP efficiency-based pruning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2228F2F-4701-62CF-7C7A-6C5DC1A69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6948" y="1840427"/>
            <a:ext cx="2669686" cy="3235381"/>
          </a:xfrm>
          <a:prstGeom prst="rect">
            <a:avLst/>
          </a:prstGeo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9897BA11-74D7-39CC-2B11-E0914C473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381000" cy="457200"/>
          </a:xfrm>
        </p:spPr>
        <p:txBody>
          <a:bodyPr/>
          <a:lstStyle/>
          <a:p>
            <a:fld id="{93589482-C909-46BD-B987-2EE6CA35C115}" type="slidenum">
              <a:rPr lang="en-US" smtClean="0">
                <a:solidFill>
                  <a:srgbClr val="808080"/>
                </a:solidFill>
              </a:rPr>
              <a:pPr/>
              <a:t>22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7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95492B2-AFC4-48BC-BBE6-5659F43ED4AC}"/>
              </a:ext>
            </a:extLst>
          </p:cNvPr>
          <p:cNvSpPr/>
          <p:nvPr/>
        </p:nvSpPr>
        <p:spPr bwMode="auto">
          <a:xfrm>
            <a:off x="323528" y="0"/>
            <a:ext cx="1296144" cy="938104"/>
          </a:xfrm>
          <a:prstGeom prst="rect">
            <a:avLst/>
          </a:prstGeom>
          <a:solidFill>
            <a:srgbClr val="003366"/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" pitchFamily="-8" charset="0"/>
            </a:endParaRPr>
          </a:p>
        </p:txBody>
      </p:sp>
      <p:sp>
        <p:nvSpPr>
          <p:cNvPr id="4" name="矩形 4">
            <a:extLst>
              <a:ext uri="{FF2B5EF4-FFF2-40B4-BE49-F238E27FC236}">
                <a16:creationId xmlns:a16="http://schemas.microsoft.com/office/drawing/2014/main" id="{F66DA390-A38C-4F20-9219-6779A77422DF}"/>
              </a:ext>
            </a:extLst>
          </p:cNvPr>
          <p:cNvSpPr/>
          <p:nvPr/>
        </p:nvSpPr>
        <p:spPr>
          <a:xfrm>
            <a:off x="323529" y="1504662"/>
            <a:ext cx="5304597" cy="4149746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6" name="直线箭头连接符 7">
            <a:extLst>
              <a:ext uri="{FF2B5EF4-FFF2-40B4-BE49-F238E27FC236}">
                <a16:creationId xmlns:a16="http://schemas.microsoft.com/office/drawing/2014/main" id="{DE729685-5670-4606-A2D4-7D1EBC5D56AC}"/>
              </a:ext>
            </a:extLst>
          </p:cNvPr>
          <p:cNvCxnSpPr>
            <a:cxnSpLocks/>
          </p:cNvCxnSpPr>
          <p:nvPr/>
        </p:nvCxnSpPr>
        <p:spPr>
          <a:xfrm>
            <a:off x="2052887" y="3496568"/>
            <a:ext cx="628650" cy="0"/>
          </a:xfrm>
          <a:prstGeom prst="straightConnector1">
            <a:avLst/>
          </a:prstGeom>
          <a:noFill/>
          <a:ln w="12700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" name="文本框 8">
            <a:extLst>
              <a:ext uri="{FF2B5EF4-FFF2-40B4-BE49-F238E27FC236}">
                <a16:creationId xmlns:a16="http://schemas.microsoft.com/office/drawing/2014/main" id="{EEAE72B1-D526-4F98-908F-2FF063DDABE0}"/>
              </a:ext>
            </a:extLst>
          </p:cNvPr>
          <p:cNvSpPr txBox="1"/>
          <p:nvPr/>
        </p:nvSpPr>
        <p:spPr>
          <a:xfrm>
            <a:off x="338388" y="1640372"/>
            <a:ext cx="2343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solidFill>
                  <a:prstClr val="black"/>
                </a:solidFill>
                <a:ea typeface="等线" panose="02010600030101010101" pitchFamily="2" charset="-122"/>
                <a:cs typeface="Arial" panose="020B0604020202020204" pitchFamily="34" charset="0"/>
              </a:rPr>
              <a:t>ICP framework</a:t>
            </a:r>
            <a:endParaRPr kumimoji="1" lang="zh-CN" altLang="en-US" sz="2000" dirty="0">
              <a:solidFill>
                <a:prstClr val="black"/>
              </a:solidFill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文本框 11">
            <a:extLst>
              <a:ext uri="{FF2B5EF4-FFF2-40B4-BE49-F238E27FC236}">
                <a16:creationId xmlns:a16="http://schemas.microsoft.com/office/drawing/2014/main" id="{CE9540BD-0DFB-4725-84A3-D8B101B4D65F}"/>
              </a:ext>
            </a:extLst>
          </p:cNvPr>
          <p:cNvSpPr txBox="1"/>
          <p:nvPr/>
        </p:nvSpPr>
        <p:spPr>
          <a:xfrm>
            <a:off x="429546" y="4286037"/>
            <a:ext cx="1503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000" dirty="0">
                <a:solidFill>
                  <a:prstClr val="black"/>
                </a:solidFill>
                <a:ea typeface="等线" panose="02010600030101010101" pitchFamily="2" charset="-122"/>
                <a:cs typeface="Arial" panose="020B0604020202020204" pitchFamily="34" charset="0"/>
              </a:rPr>
              <a:t>validation </a:t>
            </a:r>
          </a:p>
          <a:p>
            <a:pPr algn="ctr"/>
            <a:r>
              <a:rPr kumimoji="1" lang="en-US" altLang="zh-CN" sz="2000" dirty="0">
                <a:solidFill>
                  <a:prstClr val="black"/>
                </a:solidFill>
                <a:ea typeface="等线" panose="02010600030101010101" pitchFamily="2" charset="-122"/>
                <a:cs typeface="Arial" panose="020B0604020202020204" pitchFamily="34" charset="0"/>
              </a:rPr>
              <a:t>image</a:t>
            </a:r>
            <a:endParaRPr kumimoji="1" lang="zh-CN" altLang="en-US" sz="2000" dirty="0">
              <a:solidFill>
                <a:prstClr val="black"/>
              </a:solidFill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文本框 12">
            <a:extLst>
              <a:ext uri="{FF2B5EF4-FFF2-40B4-BE49-F238E27FC236}">
                <a16:creationId xmlns:a16="http://schemas.microsoft.com/office/drawing/2014/main" id="{530D3F8D-7B00-4D71-A9DB-BBCA1C0B2DD2}"/>
              </a:ext>
            </a:extLst>
          </p:cNvPr>
          <p:cNvSpPr txBox="1"/>
          <p:nvPr/>
        </p:nvSpPr>
        <p:spPr>
          <a:xfrm>
            <a:off x="3170438" y="5087413"/>
            <a:ext cx="1968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solidFill>
                  <a:prstClr val="black"/>
                </a:solidFill>
                <a:ea typeface="等线" panose="02010600030101010101" pitchFamily="2" charset="-122"/>
                <a:cs typeface="Arial" panose="020B0604020202020204" pitchFamily="34" charset="0"/>
              </a:rPr>
              <a:t>trained NN</a:t>
            </a:r>
            <a:endParaRPr kumimoji="1" lang="zh-CN" altLang="en-US" sz="2000" dirty="0">
              <a:solidFill>
                <a:prstClr val="black"/>
              </a:solidFill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13">
                <a:extLst>
                  <a:ext uri="{FF2B5EF4-FFF2-40B4-BE49-F238E27FC236}">
                    <a16:creationId xmlns:a16="http://schemas.microsoft.com/office/drawing/2014/main" id="{287B17E5-4BDA-4F87-B9BB-83D7C79AF559}"/>
                  </a:ext>
                </a:extLst>
              </p:cNvPr>
              <p:cNvSpPr txBox="1"/>
              <p:nvPr/>
            </p:nvSpPr>
            <p:spPr>
              <a:xfrm>
                <a:off x="6328936" y="3701173"/>
                <a:ext cx="282892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sz="2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Ineff</m:t>
                      </m:r>
                      <m:r>
                        <a:rPr kumimoji="1" lang="en-US" altLang="zh-CN" sz="2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kumimoji="1" lang="en-US" altLang="zh-CN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zh-CN" sz="2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kumimoji="1" lang="en-US" altLang="zh-CN" sz="2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kumimoji="1" lang="en-US" altLang="zh-CN" sz="2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kumimoji="1" lang="en-US" altLang="zh-CN" sz="2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1" lang="en-US" altLang="zh-CN" sz="2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kumimoji="1" lang="zh-CN" altLang="en-US" sz="2200" dirty="0">
                  <a:solidFill>
                    <a:prstClr val="black"/>
                  </a:solidFill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0" name="文本框 13">
                <a:extLst>
                  <a:ext uri="{FF2B5EF4-FFF2-40B4-BE49-F238E27FC236}">
                    <a16:creationId xmlns:a16="http://schemas.microsoft.com/office/drawing/2014/main" id="{287B17E5-4BDA-4F87-B9BB-83D7C79AF5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936" y="3701173"/>
                <a:ext cx="2828925" cy="430887"/>
              </a:xfrm>
              <a:prstGeom prst="rect">
                <a:avLst/>
              </a:prstGeom>
              <a:blipFill>
                <a:blip r:embed="rId2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7" descr="A group of purple flowers&#10;&#10;中度可信度描述已自动生成">
            <a:extLst>
              <a:ext uri="{FF2B5EF4-FFF2-40B4-BE49-F238E27FC236}">
                <a16:creationId xmlns:a16="http://schemas.microsoft.com/office/drawing/2014/main" id="{2967C1CA-CD1A-43CF-8398-6AE508170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031" y="2861076"/>
            <a:ext cx="1270984" cy="1270984"/>
          </a:xfrm>
          <a:prstGeom prst="rect">
            <a:avLst/>
          </a:prstGeom>
        </p:spPr>
      </p:pic>
      <p:cxnSp>
        <p:nvCxnSpPr>
          <p:cNvPr id="13" name="直线箭头连接符 21">
            <a:extLst>
              <a:ext uri="{FF2B5EF4-FFF2-40B4-BE49-F238E27FC236}">
                <a16:creationId xmlns:a16="http://schemas.microsoft.com/office/drawing/2014/main" id="{81714677-B1FC-4B19-99B2-A413974120B2}"/>
              </a:ext>
            </a:extLst>
          </p:cNvPr>
          <p:cNvCxnSpPr>
            <a:cxnSpLocks/>
          </p:cNvCxnSpPr>
          <p:nvPr/>
        </p:nvCxnSpPr>
        <p:spPr>
          <a:xfrm>
            <a:off x="5940152" y="3496568"/>
            <a:ext cx="628650" cy="0"/>
          </a:xfrm>
          <a:prstGeom prst="straightConnector1">
            <a:avLst/>
          </a:prstGeom>
          <a:noFill/>
          <a:ln w="12700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4" name="文本框 22">
            <a:extLst>
              <a:ext uri="{FF2B5EF4-FFF2-40B4-BE49-F238E27FC236}">
                <a16:creationId xmlns:a16="http://schemas.microsoft.com/office/drawing/2014/main" id="{26D9AEBF-83D0-44F2-80B2-81FEBA669534}"/>
              </a:ext>
            </a:extLst>
          </p:cNvPr>
          <p:cNvSpPr txBox="1"/>
          <p:nvPr/>
        </p:nvSpPr>
        <p:spPr>
          <a:xfrm>
            <a:off x="6748177" y="3213556"/>
            <a:ext cx="233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200" dirty="0">
                <a:solidFill>
                  <a:prstClr val="black"/>
                </a:solidFill>
                <a:ea typeface="等线" panose="02010600030101010101" pitchFamily="2" charset="-122"/>
                <a:cs typeface="Arial" panose="020B0604020202020204" pitchFamily="34" charset="0"/>
              </a:rPr>
              <a:t>prediction sets</a:t>
            </a:r>
            <a:endParaRPr kumimoji="1" lang="zh-CN" altLang="en-US" sz="2200" dirty="0">
              <a:solidFill>
                <a:prstClr val="black"/>
              </a:solidFill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5" name="椭圆 2">
            <a:extLst>
              <a:ext uri="{FF2B5EF4-FFF2-40B4-BE49-F238E27FC236}">
                <a16:creationId xmlns:a16="http://schemas.microsoft.com/office/drawing/2014/main" id="{BE548924-B3E3-4CBA-9696-6440E836553E}"/>
              </a:ext>
            </a:extLst>
          </p:cNvPr>
          <p:cNvSpPr/>
          <p:nvPr/>
        </p:nvSpPr>
        <p:spPr>
          <a:xfrm>
            <a:off x="3946471" y="3970528"/>
            <a:ext cx="416718" cy="39457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4CF9B000-6F20-43B2-AC26-75F5F2A1BC91}"/>
              </a:ext>
            </a:extLst>
          </p:cNvPr>
          <p:cNvSpPr txBox="1">
            <a:spLocks/>
          </p:cNvSpPr>
          <p:nvPr/>
        </p:nvSpPr>
        <p:spPr bwMode="auto">
          <a:xfrm>
            <a:off x="1331640" y="18864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+mj-lt"/>
                <a:ea typeface="ＭＳ Ｐゴシック" pitchFamily="-8" charset="-128"/>
                <a:cs typeface="ＭＳ Ｐゴシック" pitchFamily="-8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9pPr>
          </a:lstStyle>
          <a:p>
            <a:r>
              <a:rPr lang="en-GB" kern="0" dirty="0">
                <a:solidFill>
                  <a:schemeClr val="bg1"/>
                </a:solidFill>
              </a:rPr>
              <a:t>CP efficiency-based pruning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40E8E36-17FE-1AAA-A34B-F45C13169A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6948" y="1840427"/>
            <a:ext cx="2669686" cy="3235381"/>
          </a:xfrm>
          <a:prstGeom prst="rect">
            <a:avLst/>
          </a:prstGeo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26FA50A8-B27D-8A1A-58F8-FDE57419A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381000" cy="457200"/>
          </a:xfrm>
        </p:spPr>
        <p:txBody>
          <a:bodyPr/>
          <a:lstStyle/>
          <a:p>
            <a:fld id="{93589482-C909-46BD-B987-2EE6CA35C115}" type="slidenum">
              <a:rPr lang="en-US" smtClean="0">
                <a:solidFill>
                  <a:srgbClr val="808080"/>
                </a:solidFill>
              </a:rPr>
              <a:pPr/>
              <a:t>23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2409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95492B2-AFC4-48BC-BBE6-5659F43ED4AC}"/>
              </a:ext>
            </a:extLst>
          </p:cNvPr>
          <p:cNvSpPr/>
          <p:nvPr/>
        </p:nvSpPr>
        <p:spPr bwMode="auto">
          <a:xfrm>
            <a:off x="323528" y="0"/>
            <a:ext cx="1296144" cy="938104"/>
          </a:xfrm>
          <a:prstGeom prst="rect">
            <a:avLst/>
          </a:prstGeom>
          <a:solidFill>
            <a:srgbClr val="003366"/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" pitchFamily="-8" charset="0"/>
            </a:endParaRPr>
          </a:p>
        </p:txBody>
      </p:sp>
      <p:sp>
        <p:nvSpPr>
          <p:cNvPr id="4" name="矩形 4">
            <a:extLst>
              <a:ext uri="{FF2B5EF4-FFF2-40B4-BE49-F238E27FC236}">
                <a16:creationId xmlns:a16="http://schemas.microsoft.com/office/drawing/2014/main" id="{F66DA390-A38C-4F20-9219-6779A77422DF}"/>
              </a:ext>
            </a:extLst>
          </p:cNvPr>
          <p:cNvSpPr/>
          <p:nvPr/>
        </p:nvSpPr>
        <p:spPr>
          <a:xfrm>
            <a:off x="323529" y="1504662"/>
            <a:ext cx="5304597" cy="4149746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6" name="直线箭头连接符 7">
            <a:extLst>
              <a:ext uri="{FF2B5EF4-FFF2-40B4-BE49-F238E27FC236}">
                <a16:creationId xmlns:a16="http://schemas.microsoft.com/office/drawing/2014/main" id="{DE729685-5670-4606-A2D4-7D1EBC5D56AC}"/>
              </a:ext>
            </a:extLst>
          </p:cNvPr>
          <p:cNvCxnSpPr>
            <a:cxnSpLocks/>
          </p:cNvCxnSpPr>
          <p:nvPr/>
        </p:nvCxnSpPr>
        <p:spPr>
          <a:xfrm>
            <a:off x="2052887" y="3496568"/>
            <a:ext cx="628650" cy="0"/>
          </a:xfrm>
          <a:prstGeom prst="straightConnector1">
            <a:avLst/>
          </a:prstGeom>
          <a:noFill/>
          <a:ln w="12700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" name="文本框 8">
            <a:extLst>
              <a:ext uri="{FF2B5EF4-FFF2-40B4-BE49-F238E27FC236}">
                <a16:creationId xmlns:a16="http://schemas.microsoft.com/office/drawing/2014/main" id="{EEAE72B1-D526-4F98-908F-2FF063DDABE0}"/>
              </a:ext>
            </a:extLst>
          </p:cNvPr>
          <p:cNvSpPr txBox="1"/>
          <p:nvPr/>
        </p:nvSpPr>
        <p:spPr>
          <a:xfrm>
            <a:off x="338388" y="1640372"/>
            <a:ext cx="2343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solidFill>
                  <a:prstClr val="black"/>
                </a:solidFill>
                <a:ea typeface="等线" panose="02010600030101010101" pitchFamily="2" charset="-122"/>
                <a:cs typeface="Arial" panose="020B0604020202020204" pitchFamily="34" charset="0"/>
              </a:rPr>
              <a:t>ICP framework</a:t>
            </a:r>
            <a:endParaRPr kumimoji="1" lang="zh-CN" altLang="en-US" sz="2000" dirty="0">
              <a:solidFill>
                <a:prstClr val="black"/>
              </a:solidFill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文本框 11">
            <a:extLst>
              <a:ext uri="{FF2B5EF4-FFF2-40B4-BE49-F238E27FC236}">
                <a16:creationId xmlns:a16="http://schemas.microsoft.com/office/drawing/2014/main" id="{CE9540BD-0DFB-4725-84A3-D8B101B4D65F}"/>
              </a:ext>
            </a:extLst>
          </p:cNvPr>
          <p:cNvSpPr txBox="1"/>
          <p:nvPr/>
        </p:nvSpPr>
        <p:spPr>
          <a:xfrm>
            <a:off x="429546" y="4286037"/>
            <a:ext cx="1503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000" dirty="0">
                <a:solidFill>
                  <a:prstClr val="black"/>
                </a:solidFill>
                <a:ea typeface="等线" panose="02010600030101010101" pitchFamily="2" charset="-122"/>
                <a:cs typeface="Arial" panose="020B0604020202020204" pitchFamily="34" charset="0"/>
              </a:rPr>
              <a:t>validation </a:t>
            </a:r>
          </a:p>
          <a:p>
            <a:pPr algn="ctr"/>
            <a:r>
              <a:rPr kumimoji="1" lang="en-US" altLang="zh-CN" sz="2000" dirty="0">
                <a:solidFill>
                  <a:prstClr val="black"/>
                </a:solidFill>
                <a:ea typeface="等线" panose="02010600030101010101" pitchFamily="2" charset="-122"/>
                <a:cs typeface="Arial" panose="020B0604020202020204" pitchFamily="34" charset="0"/>
              </a:rPr>
              <a:t>image</a:t>
            </a:r>
            <a:endParaRPr kumimoji="1" lang="zh-CN" altLang="en-US" sz="2000" dirty="0">
              <a:solidFill>
                <a:prstClr val="black"/>
              </a:solidFill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文本框 12">
            <a:extLst>
              <a:ext uri="{FF2B5EF4-FFF2-40B4-BE49-F238E27FC236}">
                <a16:creationId xmlns:a16="http://schemas.microsoft.com/office/drawing/2014/main" id="{530D3F8D-7B00-4D71-A9DB-BBCA1C0B2DD2}"/>
              </a:ext>
            </a:extLst>
          </p:cNvPr>
          <p:cNvSpPr txBox="1"/>
          <p:nvPr/>
        </p:nvSpPr>
        <p:spPr>
          <a:xfrm>
            <a:off x="3170438" y="5087413"/>
            <a:ext cx="1968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solidFill>
                  <a:prstClr val="black"/>
                </a:solidFill>
                <a:ea typeface="等线" panose="02010600030101010101" pitchFamily="2" charset="-122"/>
                <a:cs typeface="Arial" panose="020B0604020202020204" pitchFamily="34" charset="0"/>
              </a:rPr>
              <a:t>trained NN</a:t>
            </a:r>
            <a:endParaRPr kumimoji="1" lang="zh-CN" altLang="en-US" sz="2000" dirty="0">
              <a:solidFill>
                <a:prstClr val="black"/>
              </a:solidFill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13">
                <a:extLst>
                  <a:ext uri="{FF2B5EF4-FFF2-40B4-BE49-F238E27FC236}">
                    <a16:creationId xmlns:a16="http://schemas.microsoft.com/office/drawing/2014/main" id="{287B17E5-4BDA-4F87-B9BB-83D7C79AF559}"/>
                  </a:ext>
                </a:extLst>
              </p:cNvPr>
              <p:cNvSpPr txBox="1"/>
              <p:nvPr/>
            </p:nvSpPr>
            <p:spPr>
              <a:xfrm>
                <a:off x="6328936" y="3701173"/>
                <a:ext cx="282892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sz="2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Ineff</m:t>
                      </m:r>
                      <m:r>
                        <a:rPr kumimoji="1" lang="en-US" altLang="zh-CN" sz="2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kumimoji="1" lang="en-US" altLang="zh-CN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zh-CN" sz="2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kumimoji="1" lang="en-US" altLang="zh-CN" sz="2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kumimoji="1" lang="en-US" altLang="zh-CN" sz="2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kumimoji="1" lang="en-US" altLang="zh-CN" sz="2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1" lang="en-US" altLang="zh-CN" sz="2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kumimoji="1" lang="zh-CN" altLang="en-US" sz="2200" dirty="0">
                  <a:solidFill>
                    <a:prstClr val="black"/>
                  </a:solidFill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0" name="文本框 13">
                <a:extLst>
                  <a:ext uri="{FF2B5EF4-FFF2-40B4-BE49-F238E27FC236}">
                    <a16:creationId xmlns:a16="http://schemas.microsoft.com/office/drawing/2014/main" id="{287B17E5-4BDA-4F87-B9BB-83D7C79AF5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936" y="3701173"/>
                <a:ext cx="2828925" cy="430887"/>
              </a:xfrm>
              <a:prstGeom prst="rect">
                <a:avLst/>
              </a:prstGeom>
              <a:blipFill>
                <a:blip r:embed="rId2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7" descr="A group of purple flowers&#10;&#10;中度可信度描述已自动生成">
            <a:extLst>
              <a:ext uri="{FF2B5EF4-FFF2-40B4-BE49-F238E27FC236}">
                <a16:creationId xmlns:a16="http://schemas.microsoft.com/office/drawing/2014/main" id="{2967C1CA-CD1A-43CF-8398-6AE508170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031" y="2861076"/>
            <a:ext cx="1270984" cy="1270984"/>
          </a:xfrm>
          <a:prstGeom prst="rect">
            <a:avLst/>
          </a:prstGeom>
        </p:spPr>
      </p:pic>
      <p:cxnSp>
        <p:nvCxnSpPr>
          <p:cNvPr id="13" name="直线箭头连接符 21">
            <a:extLst>
              <a:ext uri="{FF2B5EF4-FFF2-40B4-BE49-F238E27FC236}">
                <a16:creationId xmlns:a16="http://schemas.microsoft.com/office/drawing/2014/main" id="{81714677-B1FC-4B19-99B2-A413974120B2}"/>
              </a:ext>
            </a:extLst>
          </p:cNvPr>
          <p:cNvCxnSpPr>
            <a:cxnSpLocks/>
          </p:cNvCxnSpPr>
          <p:nvPr/>
        </p:nvCxnSpPr>
        <p:spPr>
          <a:xfrm>
            <a:off x="5940152" y="3496568"/>
            <a:ext cx="628650" cy="0"/>
          </a:xfrm>
          <a:prstGeom prst="straightConnector1">
            <a:avLst/>
          </a:prstGeom>
          <a:noFill/>
          <a:ln w="12700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4" name="文本框 22">
            <a:extLst>
              <a:ext uri="{FF2B5EF4-FFF2-40B4-BE49-F238E27FC236}">
                <a16:creationId xmlns:a16="http://schemas.microsoft.com/office/drawing/2014/main" id="{26D9AEBF-83D0-44F2-80B2-81FEBA669534}"/>
              </a:ext>
            </a:extLst>
          </p:cNvPr>
          <p:cNvSpPr txBox="1"/>
          <p:nvPr/>
        </p:nvSpPr>
        <p:spPr>
          <a:xfrm>
            <a:off x="6748177" y="3213556"/>
            <a:ext cx="233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200" dirty="0">
                <a:solidFill>
                  <a:prstClr val="black"/>
                </a:solidFill>
                <a:ea typeface="等线" panose="02010600030101010101" pitchFamily="2" charset="-122"/>
                <a:cs typeface="Arial" panose="020B0604020202020204" pitchFamily="34" charset="0"/>
              </a:rPr>
              <a:t>prediction sets</a:t>
            </a:r>
            <a:endParaRPr kumimoji="1" lang="zh-CN" altLang="en-US" sz="2200" dirty="0">
              <a:solidFill>
                <a:prstClr val="black"/>
              </a:solidFill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5" name="椭圆 2">
            <a:extLst>
              <a:ext uri="{FF2B5EF4-FFF2-40B4-BE49-F238E27FC236}">
                <a16:creationId xmlns:a16="http://schemas.microsoft.com/office/drawing/2014/main" id="{BE548924-B3E3-4CBA-9696-6440E836553E}"/>
              </a:ext>
            </a:extLst>
          </p:cNvPr>
          <p:cNvSpPr/>
          <p:nvPr/>
        </p:nvSpPr>
        <p:spPr>
          <a:xfrm>
            <a:off x="3946471" y="4653136"/>
            <a:ext cx="416718" cy="39457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24118D56-04E9-4890-9EEE-2D6DFD940789}"/>
              </a:ext>
            </a:extLst>
          </p:cNvPr>
          <p:cNvSpPr txBox="1">
            <a:spLocks/>
          </p:cNvSpPr>
          <p:nvPr/>
        </p:nvSpPr>
        <p:spPr bwMode="auto">
          <a:xfrm>
            <a:off x="1331640" y="18864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+mj-lt"/>
                <a:ea typeface="ＭＳ Ｐゴシック" pitchFamily="-8" charset="-128"/>
                <a:cs typeface="ＭＳ Ｐゴシック" pitchFamily="-8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9pPr>
          </a:lstStyle>
          <a:p>
            <a:r>
              <a:rPr lang="en-GB" kern="0" dirty="0">
                <a:solidFill>
                  <a:schemeClr val="bg1"/>
                </a:solidFill>
              </a:rPr>
              <a:t>CP efficiency-based pruning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DC19AF8-4203-CA0E-7100-2B9AACB7FD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6948" y="1840427"/>
            <a:ext cx="2669686" cy="3235381"/>
          </a:xfrm>
          <a:prstGeom prst="rect">
            <a:avLst/>
          </a:prstGeo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2AAEC041-D5A0-08C1-81B0-57862F53B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381000" cy="457200"/>
          </a:xfrm>
        </p:spPr>
        <p:txBody>
          <a:bodyPr/>
          <a:lstStyle/>
          <a:p>
            <a:fld id="{93589482-C909-46BD-B987-2EE6CA35C115}" type="slidenum">
              <a:rPr lang="en-US" smtClean="0">
                <a:solidFill>
                  <a:srgbClr val="808080"/>
                </a:solidFill>
              </a:rPr>
              <a:pPr/>
              <a:t>24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0599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95492B2-AFC4-48BC-BBE6-5659F43ED4AC}"/>
              </a:ext>
            </a:extLst>
          </p:cNvPr>
          <p:cNvSpPr/>
          <p:nvPr/>
        </p:nvSpPr>
        <p:spPr bwMode="auto">
          <a:xfrm>
            <a:off x="323528" y="0"/>
            <a:ext cx="1296144" cy="938104"/>
          </a:xfrm>
          <a:prstGeom prst="rect">
            <a:avLst/>
          </a:prstGeom>
          <a:solidFill>
            <a:srgbClr val="003366"/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" pitchFamily="-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2">
                <a:extLst>
                  <a:ext uri="{FF2B5EF4-FFF2-40B4-BE49-F238E27FC236}">
                    <a16:creationId xmlns:a16="http://schemas.microsoft.com/office/drawing/2014/main" id="{FDB76AD5-1F2C-4243-9BCF-8D2AD6B6225C}"/>
                  </a:ext>
                </a:extLst>
              </p:cNvPr>
              <p:cNvSpPr txBox="1"/>
              <p:nvPr/>
            </p:nvSpPr>
            <p:spPr>
              <a:xfrm>
                <a:off x="251520" y="1732921"/>
                <a:ext cx="9136400" cy="1533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200" dirty="0">
                    <a:ea typeface="DengXian" panose="02010600030101010101" pitchFamily="2" charset="-122"/>
                    <a:cs typeface="Arial" panose="020B0604020202020204" pitchFamily="34" charset="0"/>
                  </a:rPr>
                  <a:t>Two way to measure difference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zh-CN" sz="2200" dirty="0">
                    <a:ea typeface="DengXian" panose="02010600030101010101" pitchFamily="2" charset="-122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sz="2200" dirty="0">
                    <a:ea typeface="DengXian" panose="02010600030101010101" pitchFamily="2" charset="-122"/>
                    <a:cs typeface="Arial" panose="020B0604020202020204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kumimoji="1" lang="en-US" altLang="zh-CN" sz="22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en-US" altLang="zh-CN" sz="2200" i="1">
                        <a:latin typeface="Cambria Math" panose="02040503050406030204" pitchFamily="18" charset="0"/>
                      </a:rPr>
                      <m:t>=1,…,5</m:t>
                    </m:r>
                  </m:oMath>
                </a14:m>
                <a:endParaRPr kumimoji="1" lang="en-US" altLang="zh-CN" sz="2200" dirty="0"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r>
                  <a:rPr kumimoji="1" lang="en-US" altLang="zh-CN" sz="2200" dirty="0">
                    <a:ea typeface="DengXian" panose="02010600030101010101" pitchFamily="2" charset="-122"/>
                    <a:cs typeface="Arial" panose="020B0604020202020204" pitchFamily="34" charset="0"/>
                  </a:rPr>
                  <a:t> </a:t>
                </a:r>
              </a:p>
              <a:p>
                <a:r>
                  <a:rPr kumimoji="1" lang="en-US" altLang="zh-CN" sz="2200" dirty="0">
                    <a:cs typeface="Arial" panose="020B0604020202020204" pitchFamily="34" charset="0"/>
                  </a:rPr>
                  <a:t>1) s</a:t>
                </a:r>
                <a:r>
                  <a:rPr kumimoji="1" lang="en-US" altLang="zh-CN" sz="2200" b="0" dirty="0">
                    <a:cs typeface="Arial" panose="020B0604020202020204" pitchFamily="34" charset="0"/>
                  </a:rPr>
                  <a:t>ign </a:t>
                </a:r>
                <a:r>
                  <a:rPr kumimoji="1" lang="en-US" altLang="zh-CN" sz="22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method: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n-US" altLang="zh-CN" sz="2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2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m:rPr>
                            <m:sty m:val="p"/>
                          </m:rPr>
                          <a:rPr kumimoji="1" lang="en-US" altLang="zh-CN" sz="2200" b="0" i="0" smtClean="0">
                            <a:latin typeface="Cambria Math" panose="02040503050406030204" pitchFamily="18" charset="0"/>
                          </a:rPr>
                          <m:t>sign</m:t>
                        </m:r>
                      </m:sup>
                    </m:sSubSup>
                    <m:r>
                      <a:rPr kumimoji="1" lang="en-US" altLang="zh-CN" sz="22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2200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2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kumimoji="1" lang="en-US" altLang="zh-CN" sz="2200" b="0" i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2200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kumimoji="1" lang="en-US" altLang="zh-CN" sz="22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zh-CN" sz="22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2) abs </a:t>
                </a:r>
                <a:r>
                  <a:rPr kumimoji="1" lang="en-US" altLang="zh-C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method: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n-US" altLang="zh-CN" sz="2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m:rPr>
                            <m:sty m:val="p"/>
                          </m:rPr>
                          <a:rPr kumimoji="1" lang="en-US" altLang="zh-CN" sz="2200" b="0" i="0" smtClean="0">
                            <a:latin typeface="Cambria Math" panose="02040503050406030204" pitchFamily="18" charset="0"/>
                          </a:rPr>
                          <m:t>abs</m:t>
                        </m:r>
                      </m:sup>
                    </m:sSubSup>
                    <m:r>
                      <a:rPr kumimoji="1" lang="en-US" altLang="zh-CN" sz="2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kumimoji="1" lang="en-US" altLang="zh-CN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kumimoji="1" lang="en-US" altLang="zh-CN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zh-CN" sz="22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kumimoji="1" lang="en-US" altLang="zh-CN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kumimoji="1" lang="en-US" altLang="zh-CN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kumimoji="1" lang="en-US" altLang="zh-CN" sz="2200" dirty="0"/>
                  <a:t>                                                   </a:t>
                </a:r>
                <a:endParaRPr kumimoji="1" lang="zh-CN" altLang="en-US" sz="2200" dirty="0"/>
              </a:p>
            </p:txBody>
          </p:sp>
        </mc:Choice>
        <mc:Fallback xmlns="">
          <p:sp>
            <p:nvSpPr>
              <p:cNvPr id="16" name="文本框 2">
                <a:extLst>
                  <a:ext uri="{FF2B5EF4-FFF2-40B4-BE49-F238E27FC236}">
                    <a16:creationId xmlns:a16="http://schemas.microsoft.com/office/drawing/2014/main" id="{FDB76AD5-1F2C-4243-9BCF-8D2AD6B622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732921"/>
                <a:ext cx="9136400" cy="1533240"/>
              </a:xfrm>
              <a:prstGeom prst="rect">
                <a:avLst/>
              </a:prstGeom>
              <a:blipFill>
                <a:blip r:embed="rId2"/>
                <a:stretch>
                  <a:fillRect l="-867" t="-1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表格 17">
                <a:extLst>
                  <a:ext uri="{FF2B5EF4-FFF2-40B4-BE49-F238E27FC236}">
                    <a16:creationId xmlns:a16="http://schemas.microsoft.com/office/drawing/2014/main" id="{800A1B7C-C013-4578-BAE1-410DBDA8AB5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40783145"/>
                  </p:ext>
                </p:extLst>
              </p:nvPr>
            </p:nvGraphicFramePr>
            <p:xfrm>
              <a:off x="863587" y="3223994"/>
              <a:ext cx="7416825" cy="26503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72275">
                      <a:extLst>
                        <a:ext uri="{9D8B030D-6E8A-4147-A177-3AD203B41FA5}">
                          <a16:colId xmlns:a16="http://schemas.microsoft.com/office/drawing/2014/main" val="492508343"/>
                        </a:ext>
                      </a:extLst>
                    </a:gridCol>
                    <a:gridCol w="2472275">
                      <a:extLst>
                        <a:ext uri="{9D8B030D-6E8A-4147-A177-3AD203B41FA5}">
                          <a16:colId xmlns:a16="http://schemas.microsoft.com/office/drawing/2014/main" val="1330425358"/>
                        </a:ext>
                      </a:extLst>
                    </a:gridCol>
                    <a:gridCol w="2472275">
                      <a:extLst>
                        <a:ext uri="{9D8B030D-6E8A-4147-A177-3AD203B41FA5}">
                          <a16:colId xmlns:a16="http://schemas.microsoft.com/office/drawing/2014/main" val="404880989"/>
                        </a:ext>
                      </a:extLst>
                    </a:gridCol>
                  </a:tblGrid>
                  <a:tr h="441723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zh-CN" sz="2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sign method</a:t>
                          </a:r>
                          <a:endParaRPr lang="zh-CN" altLang="en-US" sz="20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abs method</a:t>
                          </a:r>
                          <a:endParaRPr lang="zh-CN" altLang="en-US" sz="20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04754307"/>
                      </a:ext>
                    </a:extLst>
                  </a:tr>
                  <a:tr h="44172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0.6</a:t>
                          </a:r>
                          <a:endParaRPr lang="zh-CN" altLang="en-US" sz="2000" dirty="0">
                            <a:latin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0.6</a:t>
                          </a:r>
                          <a:endParaRPr lang="zh-CN" altLang="en-US" sz="2000" dirty="0">
                            <a:latin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27370371"/>
                      </a:ext>
                    </a:extLst>
                  </a:tr>
                  <a:tr h="44172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-0.3</a:t>
                          </a:r>
                          <a:endParaRPr lang="zh-CN" altLang="en-US" sz="2000" dirty="0">
                            <a:latin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0.3</a:t>
                          </a:r>
                          <a:endParaRPr lang="zh-CN" altLang="en-US" sz="2000" dirty="0">
                            <a:latin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60895496"/>
                      </a:ext>
                    </a:extLst>
                  </a:tr>
                  <a:tr h="44172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zh-CN" altLang="en-US" sz="2000" dirty="0">
                            <a:latin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zh-CN" altLang="en-US" sz="2000" dirty="0">
                            <a:latin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11326501"/>
                      </a:ext>
                    </a:extLst>
                  </a:tr>
                  <a:tr h="44172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0.3</a:t>
                          </a:r>
                          <a:endParaRPr lang="zh-CN" altLang="en-US" sz="2000" dirty="0">
                            <a:latin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0.3</a:t>
                          </a:r>
                          <a:endParaRPr lang="zh-CN" altLang="en-US" sz="2000" dirty="0">
                            <a:latin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44692069"/>
                      </a:ext>
                    </a:extLst>
                  </a:tr>
                  <a:tr h="44172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1.2</a:t>
                          </a:r>
                          <a:endParaRPr lang="zh-CN" altLang="en-US" sz="2000" dirty="0">
                            <a:latin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1.2</a:t>
                          </a:r>
                          <a:endParaRPr lang="zh-CN" altLang="en-US" sz="2000" dirty="0">
                            <a:latin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511985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表格 17">
                <a:extLst>
                  <a:ext uri="{FF2B5EF4-FFF2-40B4-BE49-F238E27FC236}">
                    <a16:creationId xmlns:a16="http://schemas.microsoft.com/office/drawing/2014/main" id="{800A1B7C-C013-4578-BAE1-410DBDA8AB5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40783145"/>
                  </p:ext>
                </p:extLst>
              </p:nvPr>
            </p:nvGraphicFramePr>
            <p:xfrm>
              <a:off x="863587" y="3223994"/>
              <a:ext cx="7416825" cy="26503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72275">
                      <a:extLst>
                        <a:ext uri="{9D8B030D-6E8A-4147-A177-3AD203B41FA5}">
                          <a16:colId xmlns:a16="http://schemas.microsoft.com/office/drawing/2014/main" val="492508343"/>
                        </a:ext>
                      </a:extLst>
                    </a:gridCol>
                    <a:gridCol w="2472275">
                      <a:extLst>
                        <a:ext uri="{9D8B030D-6E8A-4147-A177-3AD203B41FA5}">
                          <a16:colId xmlns:a16="http://schemas.microsoft.com/office/drawing/2014/main" val="1330425358"/>
                        </a:ext>
                      </a:extLst>
                    </a:gridCol>
                    <a:gridCol w="2472275">
                      <a:extLst>
                        <a:ext uri="{9D8B030D-6E8A-4147-A177-3AD203B41FA5}">
                          <a16:colId xmlns:a16="http://schemas.microsoft.com/office/drawing/2014/main" val="404880989"/>
                        </a:ext>
                      </a:extLst>
                    </a:gridCol>
                  </a:tblGrid>
                  <a:tr h="441723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zh-CN" sz="2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sign method</a:t>
                          </a:r>
                          <a:endParaRPr lang="zh-CN" altLang="en-US" sz="20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abs method</a:t>
                          </a:r>
                          <a:endParaRPr lang="zh-CN" altLang="en-US" sz="20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04754307"/>
                      </a:ext>
                    </a:extLst>
                  </a:tr>
                  <a:tr h="4417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46" t="-108333" r="-200493" b="-4180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0.6</a:t>
                          </a:r>
                          <a:endParaRPr lang="zh-CN" altLang="en-US" sz="2000" dirty="0">
                            <a:latin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0.6</a:t>
                          </a:r>
                          <a:endParaRPr lang="zh-CN" altLang="en-US" sz="2000" dirty="0">
                            <a:latin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27370371"/>
                      </a:ext>
                    </a:extLst>
                  </a:tr>
                  <a:tr h="4417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46" t="-205479" r="-200493" b="-31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-0.3</a:t>
                          </a:r>
                          <a:endParaRPr lang="zh-CN" altLang="en-US" sz="2000" dirty="0">
                            <a:latin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0.3</a:t>
                          </a:r>
                          <a:endParaRPr lang="zh-CN" altLang="en-US" sz="2000" dirty="0">
                            <a:latin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60895496"/>
                      </a:ext>
                    </a:extLst>
                  </a:tr>
                  <a:tr h="4417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46" t="-305479" r="-200493" b="-21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zh-CN" altLang="en-US" sz="2000" dirty="0">
                            <a:latin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zh-CN" altLang="en-US" sz="2000" dirty="0">
                            <a:latin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11326501"/>
                      </a:ext>
                    </a:extLst>
                  </a:tr>
                  <a:tr h="4417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46" t="-411111" r="-200493" b="-1152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0.3</a:t>
                          </a:r>
                          <a:endParaRPr lang="zh-CN" altLang="en-US" sz="2000" dirty="0">
                            <a:latin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0.3</a:t>
                          </a:r>
                          <a:endParaRPr lang="zh-CN" altLang="en-US" sz="2000" dirty="0">
                            <a:latin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44692069"/>
                      </a:ext>
                    </a:extLst>
                  </a:tr>
                  <a:tr h="4417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46" t="-504110" r="-200493" b="-136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1.2</a:t>
                          </a:r>
                          <a:endParaRPr lang="zh-CN" altLang="en-US" sz="2000" dirty="0">
                            <a:latin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1.2</a:t>
                          </a:r>
                          <a:endParaRPr lang="zh-CN" altLang="en-US" sz="2000" dirty="0">
                            <a:latin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5119857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7FA04480-3BF0-41B5-A10D-938B5B1521AD}"/>
                  </a:ext>
                </a:extLst>
              </p:cNvPr>
              <p:cNvSpPr txBox="1"/>
              <p:nvPr/>
            </p:nvSpPr>
            <p:spPr>
              <a:xfrm>
                <a:off x="330424" y="1114219"/>
                <a:ext cx="936519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zh-CN" sz="2200" b="0" i="1" smtClean="0"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r>
                  <a:rPr kumimoji="1" lang="en-US" altLang="zh-CN" sz="22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 </a:t>
                </a:r>
                <a:r>
                  <a:rPr kumimoji="1" lang="en-US" altLang="zh-CN" sz="2200" dirty="0">
                    <a:latin typeface="Arial" panose="020B060402020202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(baseline),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2200" i="1">
                        <a:latin typeface="Cambria Math" panose="02040503050406030204" pitchFamily="18" charset="0"/>
                      </a:rPr>
                      <m:t>=2.1</m:t>
                    </m:r>
                  </m:oMath>
                </a14:m>
                <a:r>
                  <a:rPr kumimoji="1" lang="en-US" altLang="zh-CN" sz="22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zh-CN" sz="2200" i="1">
                        <a:latin typeface="Cambria Math" panose="02040503050406030204" pitchFamily="18" charset="0"/>
                      </a:rPr>
                      <m:t>=1.2</m:t>
                    </m:r>
                  </m:oMath>
                </a14:m>
                <a:r>
                  <a:rPr kumimoji="1" lang="en-US" altLang="zh-CN" sz="22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22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kumimoji="1" lang="en-US" altLang="zh-CN" sz="2200" i="1"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r>
                  <a:rPr kumimoji="1" lang="en-US" altLang="zh-CN" sz="22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22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kumimoji="1" lang="en-US" altLang="zh-CN" sz="2200" i="1">
                        <a:latin typeface="Cambria Math" panose="02040503050406030204" pitchFamily="18" charset="0"/>
                      </a:rPr>
                      <m:t>=1.8</m:t>
                    </m:r>
                  </m:oMath>
                </a14:m>
                <a:r>
                  <a:rPr kumimoji="1" lang="en-US" altLang="zh-CN" sz="22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kumimoji="1" lang="en-US" altLang="zh-CN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sz="2200" b="0" i="1" smtClean="0">
                        <a:latin typeface="Cambria Math" panose="02040503050406030204" pitchFamily="18" charset="0"/>
                      </a:rPr>
                      <m:t>2.7</m:t>
                    </m:r>
                  </m:oMath>
                </a14:m>
                <a:endParaRPr kumimoji="1" lang="zh-CN" altLang="en-US" sz="2200" dirty="0"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  <a:p>
                <a:endParaRPr kumimoji="1" lang="zh-CN" altLang="en-US" sz="2200" dirty="0"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  <a:p>
                <a:r>
                  <a:rPr kumimoji="1" lang="en-US" altLang="zh-CN" sz="22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 </a:t>
                </a:r>
                <a:endParaRPr kumimoji="1" lang="zh-CN" altLang="en-US" sz="2200" dirty="0"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7FA04480-3BF0-41B5-A10D-938B5B152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424" y="1114219"/>
                <a:ext cx="9365195" cy="1107996"/>
              </a:xfrm>
              <a:prstGeom prst="rect">
                <a:avLst/>
              </a:prstGeom>
              <a:blipFill>
                <a:blip r:embed="rId4"/>
                <a:stretch>
                  <a:fillRect t="-4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2">
            <a:extLst>
              <a:ext uri="{FF2B5EF4-FFF2-40B4-BE49-F238E27FC236}">
                <a16:creationId xmlns:a16="http://schemas.microsoft.com/office/drawing/2014/main" id="{D1944175-78B2-4408-853E-35A6829A25D5}"/>
              </a:ext>
            </a:extLst>
          </p:cNvPr>
          <p:cNvSpPr txBox="1">
            <a:spLocks/>
          </p:cNvSpPr>
          <p:nvPr/>
        </p:nvSpPr>
        <p:spPr bwMode="auto">
          <a:xfrm>
            <a:off x="1331640" y="18864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+mj-lt"/>
                <a:ea typeface="ＭＳ Ｐゴシック" pitchFamily="-8" charset="-128"/>
                <a:cs typeface="ＭＳ Ｐゴシック" pitchFamily="-8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9pPr>
          </a:lstStyle>
          <a:p>
            <a:r>
              <a:rPr lang="en-GB" kern="0" dirty="0">
                <a:solidFill>
                  <a:schemeClr val="bg1"/>
                </a:solidFill>
              </a:rPr>
              <a:t>CP efficiency-based pruning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2638431D-D28E-429D-F175-7390CDDC2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381000" cy="457200"/>
          </a:xfrm>
        </p:spPr>
        <p:txBody>
          <a:bodyPr/>
          <a:lstStyle/>
          <a:p>
            <a:fld id="{93589482-C909-46BD-B987-2EE6CA35C115}" type="slidenum">
              <a:rPr lang="en-US" smtClean="0">
                <a:solidFill>
                  <a:srgbClr val="808080"/>
                </a:solidFill>
              </a:rPr>
              <a:pPr/>
              <a:t>25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829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95492B2-AFC4-48BC-BBE6-5659F43ED4AC}"/>
              </a:ext>
            </a:extLst>
          </p:cNvPr>
          <p:cNvSpPr/>
          <p:nvPr/>
        </p:nvSpPr>
        <p:spPr bwMode="auto">
          <a:xfrm>
            <a:off x="323528" y="0"/>
            <a:ext cx="1296144" cy="938104"/>
          </a:xfrm>
          <a:prstGeom prst="rect">
            <a:avLst/>
          </a:prstGeom>
          <a:solidFill>
            <a:srgbClr val="003366"/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" pitchFamily="-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17">
                <a:extLst>
                  <a:ext uri="{FF2B5EF4-FFF2-40B4-BE49-F238E27FC236}">
                    <a16:creationId xmlns:a16="http://schemas.microsoft.com/office/drawing/2014/main" id="{8CFFD37F-E7A4-4322-8AF9-28321DD8F2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9509348"/>
                  </p:ext>
                </p:extLst>
              </p:nvPr>
            </p:nvGraphicFramePr>
            <p:xfrm>
              <a:off x="587063" y="2925887"/>
              <a:ext cx="8127999" cy="26103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86745">
                      <a:extLst>
                        <a:ext uri="{9D8B030D-6E8A-4147-A177-3AD203B41FA5}">
                          <a16:colId xmlns:a16="http://schemas.microsoft.com/office/drawing/2014/main" val="492508343"/>
                        </a:ext>
                      </a:extLst>
                    </a:gridCol>
                    <a:gridCol w="3132667">
                      <a:extLst>
                        <a:ext uri="{9D8B030D-6E8A-4147-A177-3AD203B41FA5}">
                          <a16:colId xmlns:a16="http://schemas.microsoft.com/office/drawing/2014/main" val="1330425358"/>
                        </a:ext>
                      </a:extLst>
                    </a:gridCol>
                    <a:gridCol w="3108587">
                      <a:extLst>
                        <a:ext uri="{9D8B030D-6E8A-4147-A177-3AD203B41FA5}">
                          <a16:colId xmlns:a16="http://schemas.microsoft.com/office/drawing/2014/main" val="404880989"/>
                        </a:ext>
                      </a:extLst>
                    </a:gridCol>
                  </a:tblGrid>
                  <a:tr h="8434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pruning ratio</a:t>
                          </a:r>
                          <a:endParaRPr lang="zh-CN" altLang="en-US" sz="20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zh-CN" sz="2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sign method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zh-CN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kumimoji="1" lang="en-US" altLang="zh-CN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kumimoji="1" lang="en-US" altLang="zh-CN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kumimoji="1" lang="en-US" altLang="zh-CN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kumimoji="1" lang="en-US" altLang="zh-CN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kumimoji="1" lang="en-US" altLang="zh-CN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kumimoji="1" lang="en-US" altLang="zh-CN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kumimoji="1"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kumimoji="1" lang="en-US" altLang="zh-CN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kumimoji="1" lang="en-US" altLang="zh-CN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kumimoji="1"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kumimoji="1"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kumimoji="1" lang="en-US" altLang="zh-CN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kumimoji="1"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abs method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zh-CN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kumimoji="1" lang="en-US" altLang="zh-CN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kumimoji="1" lang="en-US" altLang="zh-CN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kumimoji="1" lang="en-US" altLang="zh-CN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kumimoji="1" lang="en-US" altLang="zh-CN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kumimoji="1" lang="en-US" altLang="zh-CN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kumimoji="1" lang="en-US" altLang="zh-CN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kumimoji="1"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kumimoji="1" lang="en-US" altLang="zh-CN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kumimoji="1" lang="en-US" altLang="zh-CN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kumimoji="1"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kumimoji="1"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kumimoji="1" lang="en-US" altLang="zh-CN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kumimoji="1" lang="en-US" altLang="zh-CN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0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04754307"/>
                      </a:ext>
                    </a:extLst>
                  </a:tr>
                  <a:tr h="44172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20%</a:t>
                          </a:r>
                          <a:endParaRPr lang="zh-CN" altLang="en-US" sz="2000" i="0" dirty="0">
                            <a:latin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neuron #2</a:t>
                          </a:r>
                          <a:endParaRPr lang="zh-CN" altLang="en-US" sz="2000" dirty="0">
                            <a:latin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neuron #3</a:t>
                          </a:r>
                          <a:endParaRPr lang="zh-CN" altLang="en-US" sz="2000" dirty="0">
                            <a:latin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27370371"/>
                      </a:ext>
                    </a:extLst>
                  </a:tr>
                  <a:tr h="44172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40%</a:t>
                          </a:r>
                          <a:endParaRPr lang="zh-CN" altLang="en-US" sz="2000" i="0" dirty="0">
                            <a:latin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neurons #2 &amp; 3</a:t>
                          </a:r>
                          <a:endParaRPr lang="zh-CN" altLang="en-US" sz="2000" dirty="0">
                            <a:latin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neurons #2 &amp; 3</a:t>
                          </a:r>
                          <a:endParaRPr lang="zh-CN" altLang="en-US" sz="2000" dirty="0">
                            <a:latin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60895496"/>
                      </a:ext>
                    </a:extLst>
                  </a:tr>
                  <a:tr h="44172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60%</a:t>
                          </a:r>
                          <a:endParaRPr lang="zh-CN" altLang="en-US" sz="2000" i="0" dirty="0">
                            <a:latin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neurons #2, 3 &amp; 4</a:t>
                          </a:r>
                          <a:endParaRPr lang="zh-CN" altLang="en-US" sz="2000" dirty="0">
                            <a:latin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neurons #2, 3 &amp; 4</a:t>
                          </a:r>
                          <a:endParaRPr lang="zh-CN" altLang="en-US" sz="2000" dirty="0">
                            <a:latin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11326501"/>
                      </a:ext>
                    </a:extLst>
                  </a:tr>
                  <a:tr h="44172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80%</a:t>
                          </a:r>
                          <a:endParaRPr lang="zh-CN" altLang="en-US" sz="2000" dirty="0">
                            <a:latin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neurons #2, 3, 4 &amp; 1</a:t>
                          </a:r>
                          <a:endParaRPr lang="zh-CN" altLang="en-US" sz="2000" dirty="0">
                            <a:latin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neurons #2, 3, 4 &amp; 1</a:t>
                          </a:r>
                          <a:endParaRPr lang="zh-CN" altLang="en-US" sz="2000" dirty="0">
                            <a:latin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511985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17">
                <a:extLst>
                  <a:ext uri="{FF2B5EF4-FFF2-40B4-BE49-F238E27FC236}">
                    <a16:creationId xmlns:a16="http://schemas.microsoft.com/office/drawing/2014/main" id="{8CFFD37F-E7A4-4322-8AF9-28321DD8F2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9509348"/>
                  </p:ext>
                </p:extLst>
              </p:nvPr>
            </p:nvGraphicFramePr>
            <p:xfrm>
              <a:off x="587063" y="2925887"/>
              <a:ext cx="8127999" cy="26103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86745">
                      <a:extLst>
                        <a:ext uri="{9D8B030D-6E8A-4147-A177-3AD203B41FA5}">
                          <a16:colId xmlns:a16="http://schemas.microsoft.com/office/drawing/2014/main" val="492508343"/>
                        </a:ext>
                      </a:extLst>
                    </a:gridCol>
                    <a:gridCol w="3132667">
                      <a:extLst>
                        <a:ext uri="{9D8B030D-6E8A-4147-A177-3AD203B41FA5}">
                          <a16:colId xmlns:a16="http://schemas.microsoft.com/office/drawing/2014/main" val="1330425358"/>
                        </a:ext>
                      </a:extLst>
                    </a:gridCol>
                    <a:gridCol w="3108587">
                      <a:extLst>
                        <a:ext uri="{9D8B030D-6E8A-4147-A177-3AD203B41FA5}">
                          <a16:colId xmlns:a16="http://schemas.microsoft.com/office/drawing/2014/main" val="404880989"/>
                        </a:ext>
                      </a:extLst>
                    </a:gridCol>
                  </a:tblGrid>
                  <a:tr h="8434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pruning ratio</a:t>
                          </a:r>
                          <a:endParaRPr lang="zh-CN" altLang="en-US" sz="20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0506" t="-3597" r="-99611" b="-2165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1765" t="-3597" r="-392" b="-2165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04754307"/>
                      </a:ext>
                    </a:extLst>
                  </a:tr>
                  <a:tr h="44172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20%</a:t>
                          </a:r>
                          <a:endParaRPr lang="zh-CN" altLang="en-US" sz="2000" i="0" dirty="0">
                            <a:latin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neuron #2</a:t>
                          </a:r>
                          <a:endParaRPr lang="zh-CN" altLang="en-US" sz="2000" dirty="0">
                            <a:latin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neuron #3</a:t>
                          </a:r>
                          <a:endParaRPr lang="zh-CN" altLang="en-US" sz="2000" dirty="0">
                            <a:latin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27370371"/>
                      </a:ext>
                    </a:extLst>
                  </a:tr>
                  <a:tr h="44172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40%</a:t>
                          </a:r>
                          <a:endParaRPr lang="zh-CN" altLang="en-US" sz="2000" i="0" dirty="0">
                            <a:latin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neurons #2 &amp; 3</a:t>
                          </a:r>
                          <a:endParaRPr lang="zh-CN" altLang="en-US" sz="2000" dirty="0">
                            <a:latin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neurons #2 &amp; 3</a:t>
                          </a:r>
                          <a:endParaRPr lang="zh-CN" altLang="en-US" sz="2000" dirty="0">
                            <a:latin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60895496"/>
                      </a:ext>
                    </a:extLst>
                  </a:tr>
                  <a:tr h="44172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60%</a:t>
                          </a:r>
                          <a:endParaRPr lang="zh-CN" altLang="en-US" sz="2000" i="0" dirty="0">
                            <a:latin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neurons #2, 3 &amp; 4</a:t>
                          </a:r>
                          <a:endParaRPr lang="zh-CN" altLang="en-US" sz="2000" dirty="0">
                            <a:latin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neurons #2, 3 &amp; 4</a:t>
                          </a:r>
                          <a:endParaRPr lang="zh-CN" altLang="en-US" sz="2000" dirty="0">
                            <a:latin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11326501"/>
                      </a:ext>
                    </a:extLst>
                  </a:tr>
                  <a:tr h="44172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80%</a:t>
                          </a:r>
                          <a:endParaRPr lang="zh-CN" altLang="en-US" sz="2000" dirty="0">
                            <a:latin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neurons #2, 3, 4 &amp; 1</a:t>
                          </a:r>
                          <a:endParaRPr lang="zh-CN" altLang="en-US" sz="2000" dirty="0">
                            <a:latin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neurons #2, 3, 4 &amp; 1</a:t>
                          </a:r>
                          <a:endParaRPr lang="zh-CN" altLang="en-US" sz="2000" dirty="0">
                            <a:latin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5119857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22">
                <a:extLst>
                  <a:ext uri="{FF2B5EF4-FFF2-40B4-BE49-F238E27FC236}">
                    <a16:creationId xmlns:a16="http://schemas.microsoft.com/office/drawing/2014/main" id="{00EBEAC0-FB3C-4BAA-BDEE-BB9BB75077E1}"/>
                  </a:ext>
                </a:extLst>
              </p:cNvPr>
              <p:cNvSpPr txBox="1"/>
              <p:nvPr/>
            </p:nvSpPr>
            <p:spPr>
              <a:xfrm>
                <a:off x="587063" y="1748262"/>
                <a:ext cx="2895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pruning ratio </a:t>
                </a:r>
                <a14:m>
                  <m:oMath xmlns:m="http://schemas.openxmlformats.org/officeDocument/2006/math">
                    <m:r>
                      <a:rPr kumimoji="1" lang="en-US" altLang="zh-CN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kumimoji="1"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文本框 22">
                <a:extLst>
                  <a:ext uri="{FF2B5EF4-FFF2-40B4-BE49-F238E27FC236}">
                    <a16:creationId xmlns:a16="http://schemas.microsoft.com/office/drawing/2014/main" id="{00EBEAC0-FB3C-4BAA-BDEE-BB9BB7507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063" y="1748262"/>
                <a:ext cx="2895600" cy="400110"/>
              </a:xfrm>
              <a:prstGeom prst="rect">
                <a:avLst/>
              </a:prstGeom>
              <a:blipFill>
                <a:blip r:embed="rId3"/>
                <a:stretch>
                  <a:fillRect l="-2105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线连接符 23">
            <a:extLst>
              <a:ext uri="{FF2B5EF4-FFF2-40B4-BE49-F238E27FC236}">
                <a16:creationId xmlns:a16="http://schemas.microsoft.com/office/drawing/2014/main" id="{CEF14265-A221-460C-A5B6-F21587DF9FBF}"/>
              </a:ext>
            </a:extLst>
          </p:cNvPr>
          <p:cNvCxnSpPr>
            <a:cxnSpLocks/>
          </p:cNvCxnSpPr>
          <p:nvPr/>
        </p:nvCxnSpPr>
        <p:spPr>
          <a:xfrm>
            <a:off x="2534396" y="1968396"/>
            <a:ext cx="3911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24">
            <a:extLst>
              <a:ext uri="{FF2B5EF4-FFF2-40B4-BE49-F238E27FC236}">
                <a16:creationId xmlns:a16="http://schemas.microsoft.com/office/drawing/2014/main" id="{52B4F324-30FA-4186-A78D-AAC0B4B0249F}"/>
              </a:ext>
            </a:extLst>
          </p:cNvPr>
          <p:cNvSpPr txBox="1"/>
          <p:nvPr/>
        </p:nvSpPr>
        <p:spPr>
          <a:xfrm>
            <a:off x="2593662" y="1543809"/>
            <a:ext cx="4385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the number of pruned neurons</a:t>
            </a:r>
            <a:endParaRPr kumimoji="1"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25">
            <a:extLst>
              <a:ext uri="{FF2B5EF4-FFF2-40B4-BE49-F238E27FC236}">
                <a16:creationId xmlns:a16="http://schemas.microsoft.com/office/drawing/2014/main" id="{F8315DCB-6312-45AB-A3E2-0A093D234E3D}"/>
              </a:ext>
            </a:extLst>
          </p:cNvPr>
          <p:cNvSpPr txBox="1"/>
          <p:nvPr/>
        </p:nvSpPr>
        <p:spPr>
          <a:xfrm>
            <a:off x="2593662" y="1964675"/>
            <a:ext cx="3420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        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total number of neurons</a:t>
            </a:r>
            <a:endParaRPr kumimoji="1"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F66179FA-00E4-42F9-9865-387B2D295540}"/>
              </a:ext>
            </a:extLst>
          </p:cNvPr>
          <p:cNvSpPr txBox="1">
            <a:spLocks/>
          </p:cNvSpPr>
          <p:nvPr/>
        </p:nvSpPr>
        <p:spPr bwMode="auto">
          <a:xfrm>
            <a:off x="1331640" y="18864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+mj-lt"/>
                <a:ea typeface="ＭＳ Ｐゴシック" pitchFamily="-8" charset="-128"/>
                <a:cs typeface="ＭＳ Ｐゴシック" pitchFamily="-8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9pPr>
          </a:lstStyle>
          <a:p>
            <a:r>
              <a:rPr lang="en-GB" kern="0" dirty="0">
                <a:solidFill>
                  <a:schemeClr val="bg1"/>
                </a:solidFill>
              </a:rPr>
              <a:t>CP efficiency-based pruning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73177BF8-D0A6-82F9-D2D0-3893D3EFD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381000" cy="457200"/>
          </a:xfrm>
        </p:spPr>
        <p:txBody>
          <a:bodyPr/>
          <a:lstStyle/>
          <a:p>
            <a:fld id="{93589482-C909-46BD-B987-2EE6CA35C115}" type="slidenum">
              <a:rPr lang="en-US" smtClean="0">
                <a:solidFill>
                  <a:srgbClr val="808080"/>
                </a:solidFill>
              </a:rPr>
              <a:pPr/>
              <a:t>26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302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590287C-43FA-4355-8D81-D993E747DAEE}"/>
              </a:ext>
            </a:extLst>
          </p:cNvPr>
          <p:cNvSpPr/>
          <p:nvPr/>
        </p:nvSpPr>
        <p:spPr bwMode="auto">
          <a:xfrm>
            <a:off x="323528" y="0"/>
            <a:ext cx="1296144" cy="938104"/>
          </a:xfrm>
          <a:prstGeom prst="rect">
            <a:avLst/>
          </a:prstGeom>
          <a:solidFill>
            <a:srgbClr val="003366"/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" pitchFamily="-8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5D96D06E-B854-47D2-8BF5-639EA0AD4526}"/>
              </a:ext>
            </a:extLst>
          </p:cNvPr>
          <p:cNvSpPr txBox="1">
            <a:spLocks/>
          </p:cNvSpPr>
          <p:nvPr/>
        </p:nvSpPr>
        <p:spPr bwMode="auto">
          <a:xfrm>
            <a:off x="1979712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+mj-lt"/>
                <a:ea typeface="ＭＳ Ｐゴシック" pitchFamily="-8" charset="-128"/>
                <a:cs typeface="ＭＳ Ｐゴシック" pitchFamily="-8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9pPr>
          </a:lstStyle>
          <a:p>
            <a:pPr lvl="0"/>
            <a:r>
              <a:rPr kumimoji="1"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Experiments and results</a:t>
            </a:r>
            <a:endParaRPr kumimoji="1" lang="zh-CN" altLang="en-US" dirty="0">
              <a:solidFill>
                <a:schemeClr val="bg1"/>
              </a:soli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>
                <a:extLst>
                  <a:ext uri="{FF2B5EF4-FFF2-40B4-BE49-F238E27FC236}">
                    <a16:creationId xmlns:a16="http://schemas.microsoft.com/office/drawing/2014/main" id="{E586373E-32FA-468B-8F79-9A0300AE96A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-3651" y="1484784"/>
                <a:ext cx="8496944" cy="4968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32553"/>
                  </a:buClr>
                  <a:buChar char="•"/>
                  <a:defRPr sz="2600">
                    <a:solidFill>
                      <a:srgbClr val="4D3A31"/>
                    </a:solidFill>
                    <a:latin typeface="+mn-lt"/>
                    <a:ea typeface="ＭＳ Ｐゴシック" pitchFamily="-8" charset="-128"/>
                    <a:cs typeface="ＭＳ Ｐゴシック" pitchFamily="-8" charset="-128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rgbClr val="4D3A31"/>
                    </a:solidFill>
                    <a:latin typeface="+mn-lt"/>
                    <a:ea typeface="ＭＳ Ｐゴシック" pitchFamily="-8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rgbClr val="4D3A31"/>
                    </a:solidFill>
                    <a:latin typeface="+mn-lt"/>
                    <a:ea typeface="ＭＳ Ｐゴシック" pitchFamily="-8" charset="-128"/>
                  </a:defRPr>
                </a:lvl3pPr>
                <a:lvl4pPr marL="15621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rgbClr val="4D3A31"/>
                    </a:solidFill>
                    <a:latin typeface="+mn-lt"/>
                    <a:ea typeface="ＭＳ Ｐゴシック" pitchFamily="-8" charset="-128"/>
                  </a:defRPr>
                </a:lvl4pPr>
                <a:lvl5pPr marL="1981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4D3A31"/>
                    </a:solidFill>
                    <a:latin typeface="+mn-lt"/>
                    <a:ea typeface="ＭＳ Ｐゴシック" pitchFamily="-8" charset="-128"/>
                  </a:defRPr>
                </a:lvl5pPr>
                <a:lvl6pPr marL="2438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4D3A31"/>
                    </a:solidFill>
                    <a:latin typeface="+mn-lt"/>
                    <a:ea typeface="ＭＳ Ｐゴシック" pitchFamily="-8" charset="-128"/>
                  </a:defRPr>
                </a:lvl6pPr>
                <a:lvl7pPr marL="2895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4D3A31"/>
                    </a:solidFill>
                    <a:latin typeface="+mn-lt"/>
                    <a:ea typeface="ＭＳ Ｐゴシック" pitchFamily="-8" charset="-128"/>
                  </a:defRPr>
                </a:lvl7pPr>
                <a:lvl8pPr marL="3352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4D3A31"/>
                    </a:solidFill>
                    <a:latin typeface="+mn-lt"/>
                    <a:ea typeface="ＭＳ Ｐゴシック" pitchFamily="-8" charset="-128"/>
                  </a:defRPr>
                </a:lvl8pPr>
                <a:lvl9pPr marL="3810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4D3A31"/>
                    </a:solidFill>
                    <a:latin typeface="+mn-lt"/>
                    <a:ea typeface="ＭＳ Ｐゴシック" pitchFamily="-8" charset="-128"/>
                  </a:defRPr>
                </a:lvl9pPr>
              </a:lstStyle>
              <a:p>
                <a:pPr lvl="1">
                  <a:lnSpc>
                    <a:spcPct val="90000"/>
                  </a:lnSpc>
                </a:pPr>
                <a:r>
                  <a:rPr lang="en-US" sz="2200" kern="0" dirty="0"/>
                  <a:t>Dataset</a:t>
                </a:r>
              </a:p>
              <a:p>
                <a:pPr lvl="2" algn="just">
                  <a:buClr>
                    <a:srgbClr val="003366"/>
                  </a:buClr>
                </a:pPr>
                <a:r>
                  <a:rPr kumimoji="1"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MNIST</a:t>
                </a:r>
                <a:r>
                  <a:rPr kumimoji="1"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is an image classification dataset. It contains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28</m:t>
                    </m:r>
                    <m:r>
                      <a:rPr kumimoji="1"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×28</m:t>
                    </m:r>
                  </m:oMath>
                </a14:m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greyscale images of handwritten digits 0-9. Its training set contains 60,000 examples and test set contains 10,000 examples.</a:t>
                </a:r>
              </a:p>
              <a:p>
                <a:pPr algn="just"/>
                <a:endParaRPr kumimoji="1"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2" algn="just">
                  <a:buClr>
                    <a:srgbClr val="003366"/>
                  </a:buClr>
                </a:pPr>
                <a:r>
                  <a:rPr kumimoji="1"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fashionMNIST</a:t>
                </a:r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an image classification dataset. It contains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28</m:t>
                    </m:r>
                    <m:r>
                      <a:rPr kumimoji="1"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×28</m:t>
                    </m:r>
                  </m:oMath>
                </a14:m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greyscale images of fashion products such as T-shirts, sandals and bags. Its training set contains 60,000 examples and test set contains 10,000 examples.</a:t>
                </a:r>
              </a:p>
              <a:p>
                <a:pPr marL="0" indent="0">
                  <a:lnSpc>
                    <a:spcPct val="90000"/>
                  </a:lnSpc>
                  <a:buFontTx/>
                  <a:buNone/>
                </a:pPr>
                <a:endParaRPr lang="en-US" sz="2000" kern="0" dirty="0"/>
              </a:p>
              <a:p>
                <a:pPr lvl="1">
                  <a:lnSpc>
                    <a:spcPct val="90000"/>
                  </a:lnSpc>
                </a:pPr>
                <a:endParaRPr lang="en-US" kern="0" dirty="0"/>
              </a:p>
              <a:p>
                <a:pPr lvl="1">
                  <a:lnSpc>
                    <a:spcPct val="90000"/>
                  </a:lnSpc>
                </a:pPr>
                <a:endParaRPr lang="en-US" kern="0" dirty="0"/>
              </a:p>
              <a:p>
                <a:pPr>
                  <a:lnSpc>
                    <a:spcPct val="90000"/>
                  </a:lnSpc>
                </a:pPr>
                <a:endParaRPr lang="en-GB" sz="2800" kern="0" dirty="0"/>
              </a:p>
            </p:txBody>
          </p:sp>
        </mc:Choice>
        <mc:Fallback xmlns="">
          <p:sp>
            <p:nvSpPr>
              <p:cNvPr id="10" name="Rectangle 3">
                <a:extLst>
                  <a:ext uri="{FF2B5EF4-FFF2-40B4-BE49-F238E27FC236}">
                    <a16:creationId xmlns:a16="http://schemas.microsoft.com/office/drawing/2014/main" id="{E586373E-32FA-468B-8F79-9A0300AE9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3651" y="1484784"/>
                <a:ext cx="8496944" cy="4968552"/>
              </a:xfrm>
              <a:prstGeom prst="rect">
                <a:avLst/>
              </a:prstGeom>
              <a:blipFill>
                <a:blip r:embed="rId2"/>
                <a:stretch>
                  <a:fillRect t="-1472" r="-78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" name="表格 8">
                <a:extLst>
                  <a:ext uri="{FF2B5EF4-FFF2-40B4-BE49-F238E27FC236}">
                    <a16:creationId xmlns:a16="http://schemas.microsoft.com/office/drawing/2014/main" id="{03C85769-1A18-42B9-834B-BBC1121CAB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30178439"/>
                  </p:ext>
                </p:extLst>
              </p:nvPr>
            </p:nvGraphicFramePr>
            <p:xfrm>
              <a:off x="490464" y="5059680"/>
              <a:ext cx="8424936" cy="1188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27199">
                      <a:extLst>
                        <a:ext uri="{9D8B030D-6E8A-4147-A177-3AD203B41FA5}">
                          <a16:colId xmlns:a16="http://schemas.microsoft.com/office/drawing/2014/main" val="4223718476"/>
                        </a:ext>
                      </a:extLst>
                    </a:gridCol>
                    <a:gridCol w="1129269">
                      <a:extLst>
                        <a:ext uri="{9D8B030D-6E8A-4147-A177-3AD203B41FA5}">
                          <a16:colId xmlns:a16="http://schemas.microsoft.com/office/drawing/2014/main" val="3618032535"/>
                        </a:ext>
                      </a:extLst>
                    </a:gridCol>
                    <a:gridCol w="1008112">
                      <a:extLst>
                        <a:ext uri="{9D8B030D-6E8A-4147-A177-3AD203B41FA5}">
                          <a16:colId xmlns:a16="http://schemas.microsoft.com/office/drawing/2014/main" val="2905523506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3633819408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1963032788"/>
                        </a:ext>
                      </a:extLst>
                    </a:gridCol>
                    <a:gridCol w="1103972">
                      <a:extLst>
                        <a:ext uri="{9D8B030D-6E8A-4147-A177-3AD203B41FA5}">
                          <a16:colId xmlns:a16="http://schemas.microsoft.com/office/drawing/2014/main" val="1229963322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223916873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Dataset</a:t>
                          </a:r>
                          <a:endParaRPr lang="zh-CN" altLang="en-US" sz="20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Features</a:t>
                          </a:r>
                          <a:endParaRPr lang="zh-CN" altLang="en-US" sz="20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Classes</a:t>
                          </a:r>
                          <a:endParaRPr lang="zh-CN" altLang="en-US" sz="20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#</m:t>
                                </m:r>
                                <m:sSup>
                                  <m:sSupPr>
                                    <m:ctrlP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0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#</m:t>
                                </m:r>
                                <m:sSup>
                                  <m:sSupPr>
                                    <m:ctrlP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#</m:t>
                                </m:r>
                                <m:sSup>
                                  <m:sSupPr>
                                    <m:ctrlP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#</m:t>
                                </m:r>
                                <m:sSup>
                                  <m:sSupPr>
                                    <m:ctrlP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90155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MNIST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784</a:t>
                          </a:r>
                          <a:endParaRPr lang="zh-CN" altLang="en-US" sz="20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  <a:endParaRPr lang="zh-CN" altLang="en-US" sz="20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20,000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20,000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20,000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10,000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96358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fashionMNIST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784</a:t>
                          </a:r>
                          <a:endParaRPr lang="zh-CN" altLang="en-US" sz="20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  <a:endParaRPr lang="zh-CN" altLang="en-US" sz="20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20,000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20,000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20,000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10,000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9190604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" name="表格 8">
                <a:extLst>
                  <a:ext uri="{FF2B5EF4-FFF2-40B4-BE49-F238E27FC236}">
                    <a16:creationId xmlns:a16="http://schemas.microsoft.com/office/drawing/2014/main" id="{03C85769-1A18-42B9-834B-BBC1121CAB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30178439"/>
                  </p:ext>
                </p:extLst>
              </p:nvPr>
            </p:nvGraphicFramePr>
            <p:xfrm>
              <a:off x="490464" y="5059680"/>
              <a:ext cx="8424936" cy="1188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27199">
                      <a:extLst>
                        <a:ext uri="{9D8B030D-6E8A-4147-A177-3AD203B41FA5}">
                          <a16:colId xmlns:a16="http://schemas.microsoft.com/office/drawing/2014/main" val="4223718476"/>
                        </a:ext>
                      </a:extLst>
                    </a:gridCol>
                    <a:gridCol w="1129269">
                      <a:extLst>
                        <a:ext uri="{9D8B030D-6E8A-4147-A177-3AD203B41FA5}">
                          <a16:colId xmlns:a16="http://schemas.microsoft.com/office/drawing/2014/main" val="3618032535"/>
                        </a:ext>
                      </a:extLst>
                    </a:gridCol>
                    <a:gridCol w="1008112">
                      <a:extLst>
                        <a:ext uri="{9D8B030D-6E8A-4147-A177-3AD203B41FA5}">
                          <a16:colId xmlns:a16="http://schemas.microsoft.com/office/drawing/2014/main" val="2905523506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3633819408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1963032788"/>
                        </a:ext>
                      </a:extLst>
                    </a:gridCol>
                    <a:gridCol w="1103972">
                      <a:extLst>
                        <a:ext uri="{9D8B030D-6E8A-4147-A177-3AD203B41FA5}">
                          <a16:colId xmlns:a16="http://schemas.microsoft.com/office/drawing/2014/main" val="1229963322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2239168738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Dataset</a:t>
                          </a:r>
                          <a:endParaRPr lang="zh-CN" altLang="en-US" sz="20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Features</a:t>
                          </a:r>
                          <a:endParaRPr lang="zh-CN" altLang="en-US" sz="20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Classes</a:t>
                          </a:r>
                          <a:endParaRPr lang="zh-CN" altLang="en-US" sz="20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40000" t="-6452" r="-301111" b="-232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35165" t="-6452" r="-197802" b="-232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59770" t="-6452" r="-106897" b="-232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30769" t="-6452" r="-2198" b="-2322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015557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MNIST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784</a:t>
                          </a:r>
                          <a:endParaRPr lang="zh-CN" altLang="en-US" sz="20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  <a:endParaRPr lang="zh-CN" altLang="en-US" sz="20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20,000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20,000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20,000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10,000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963588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fashionMNIST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784</a:t>
                          </a:r>
                          <a:endParaRPr lang="zh-CN" altLang="en-US" sz="20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  <a:endParaRPr lang="zh-CN" altLang="en-US" sz="20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20,000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20,000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20,000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10,000</a:t>
                          </a:r>
                          <a:endParaRPr lang="zh-CN" altLang="en-US" sz="2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919060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C3111157-F43F-7AAB-E9FF-1D400E532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381000" cy="457200"/>
          </a:xfrm>
        </p:spPr>
        <p:txBody>
          <a:bodyPr/>
          <a:lstStyle/>
          <a:p>
            <a:fld id="{93589482-C909-46BD-B987-2EE6CA35C115}" type="slidenum">
              <a:rPr lang="en-US" smtClean="0">
                <a:solidFill>
                  <a:srgbClr val="808080"/>
                </a:solidFill>
              </a:rPr>
              <a:pPr/>
              <a:t>27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6250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590287C-43FA-4355-8D81-D993E747DAEE}"/>
              </a:ext>
            </a:extLst>
          </p:cNvPr>
          <p:cNvSpPr/>
          <p:nvPr/>
        </p:nvSpPr>
        <p:spPr bwMode="auto">
          <a:xfrm>
            <a:off x="323528" y="0"/>
            <a:ext cx="1296144" cy="938104"/>
          </a:xfrm>
          <a:prstGeom prst="rect">
            <a:avLst/>
          </a:prstGeom>
          <a:solidFill>
            <a:srgbClr val="003366"/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" pitchFamily="-8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5D96D06E-B854-47D2-8BF5-639EA0AD4526}"/>
              </a:ext>
            </a:extLst>
          </p:cNvPr>
          <p:cNvSpPr txBox="1">
            <a:spLocks/>
          </p:cNvSpPr>
          <p:nvPr/>
        </p:nvSpPr>
        <p:spPr bwMode="auto">
          <a:xfrm>
            <a:off x="1979712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+mj-lt"/>
                <a:ea typeface="ＭＳ Ｐゴシック" pitchFamily="-8" charset="-128"/>
                <a:cs typeface="ＭＳ Ｐゴシック" pitchFamily="-8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9pPr>
          </a:lstStyle>
          <a:p>
            <a:pPr lvl="0"/>
            <a:r>
              <a:rPr kumimoji="1"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Experiments and results</a:t>
            </a:r>
            <a:endParaRPr kumimoji="1" lang="zh-CN" altLang="en-US" dirty="0">
              <a:solidFill>
                <a:schemeClr val="bg1"/>
              </a:soli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E586373E-32FA-468B-8F79-9A0300AE96A1}"/>
              </a:ext>
            </a:extLst>
          </p:cNvPr>
          <p:cNvSpPr txBox="1">
            <a:spLocks/>
          </p:cNvSpPr>
          <p:nvPr/>
        </p:nvSpPr>
        <p:spPr bwMode="auto">
          <a:xfrm>
            <a:off x="2433" y="1480435"/>
            <a:ext cx="9577064" cy="345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2553"/>
              </a:buClr>
              <a:buChar char="•"/>
              <a:defRPr sz="2600">
                <a:solidFill>
                  <a:srgbClr val="4D3A31"/>
                </a:solidFill>
                <a:latin typeface="+mn-lt"/>
                <a:ea typeface="ＭＳ Ｐゴシック" pitchFamily="-8" charset="-128"/>
                <a:cs typeface="ＭＳ Ｐゴシック" pitchFamily="-8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9pPr>
          </a:lstStyle>
          <a:p>
            <a:pPr lvl="1">
              <a:lnSpc>
                <a:spcPct val="90000"/>
              </a:lnSpc>
            </a:pPr>
            <a:r>
              <a:rPr lang="en-US" sz="2200" kern="0" dirty="0"/>
              <a:t>Network architecture</a:t>
            </a:r>
          </a:p>
          <a:p>
            <a:pPr lvl="2" algn="just">
              <a:buClr>
                <a:srgbClr val="003366"/>
              </a:buClr>
            </a:pP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Architecture #1</a:t>
            </a:r>
          </a:p>
          <a:p>
            <a:pPr marL="0" indent="0" algn="just">
              <a:buNone/>
            </a:pP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		hidden unit – hidden unit: 500 – 300 </a:t>
            </a:r>
          </a:p>
          <a:p>
            <a:pPr marL="0" indent="0" algn="just">
              <a:buNone/>
            </a:pP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		total # of parameters: 545,810</a:t>
            </a:r>
          </a:p>
          <a:p>
            <a:pPr lvl="2" algn="just">
              <a:buClr>
                <a:srgbClr val="003366"/>
              </a:buClr>
            </a:pP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Architecture #2</a:t>
            </a:r>
          </a:p>
          <a:p>
            <a:pPr marL="0" indent="0" algn="just">
              <a:buNone/>
            </a:pP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hidden unit – hidden unit – hidden unit: 1024 – 1024 – 512 </a:t>
            </a:r>
          </a:p>
          <a:p>
            <a:pPr marL="0" indent="0" algn="just">
              <a:buNone/>
            </a:pP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total # of parameters: 2,383,370</a:t>
            </a:r>
          </a:p>
          <a:p>
            <a:pPr marL="914400" lvl="2" indent="0" algn="just">
              <a:buClr>
                <a:srgbClr val="003366"/>
              </a:buClr>
              <a:buNone/>
            </a:pPr>
            <a:endParaRPr kumimoji="1"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en-US" sz="2000" kern="0" dirty="0"/>
          </a:p>
          <a:p>
            <a:pPr lvl="1">
              <a:lnSpc>
                <a:spcPct val="90000"/>
              </a:lnSpc>
            </a:pPr>
            <a:endParaRPr lang="en-US" kern="0" dirty="0"/>
          </a:p>
          <a:p>
            <a:pPr lvl="1">
              <a:lnSpc>
                <a:spcPct val="90000"/>
              </a:lnSpc>
            </a:pPr>
            <a:endParaRPr lang="en-US" kern="0" dirty="0"/>
          </a:p>
          <a:p>
            <a:pPr>
              <a:lnSpc>
                <a:spcPct val="90000"/>
              </a:lnSpc>
            </a:pPr>
            <a:endParaRPr lang="en-GB" sz="2800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F8A6D93-A948-4996-82F8-0E90174580F9}"/>
                  </a:ext>
                </a:extLst>
              </p:cNvPr>
              <p:cNvSpPr txBox="1"/>
              <p:nvPr/>
            </p:nvSpPr>
            <p:spPr>
              <a:xfrm>
                <a:off x="597532" y="5065628"/>
                <a:ext cx="816495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kumimoji="1" lang="en-US" altLang="zh-CN" sz="2200" dirty="0">
                    <a:solidFill>
                      <a:srgbClr val="4D3A3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over-parameterized neural network: </a:t>
                </a:r>
              </a:p>
              <a:p>
                <a:pPr algn="just"/>
                <a:r>
                  <a:rPr kumimoji="1" lang="en-US" altLang="zh-CN" sz="2200" dirty="0">
                    <a:solidFill>
                      <a:srgbClr val="4D3A3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# of neural network parameters </a:t>
                </a:r>
                <a14:m>
                  <m:oMath xmlns:m="http://schemas.openxmlformats.org/officeDocument/2006/math">
                    <m:r>
                      <a:rPr kumimoji="1" lang="en-US" altLang="zh-CN" sz="2200" i="1" smtClean="0">
                        <a:solidFill>
                          <a:srgbClr val="4D3A3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≫</m:t>
                    </m:r>
                  </m:oMath>
                </a14:m>
                <a:r>
                  <a:rPr kumimoji="1" lang="en-US" altLang="zh-CN" sz="2200" dirty="0">
                    <a:solidFill>
                      <a:srgbClr val="4D3A3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the # of training examples</a:t>
                </a:r>
                <a:endParaRPr kumimoji="1" lang="zh-CN" altLang="en-US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F8A6D93-A948-4996-82F8-0E90174580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32" y="5065628"/>
                <a:ext cx="8164959" cy="769441"/>
              </a:xfrm>
              <a:prstGeom prst="rect">
                <a:avLst/>
              </a:prstGeom>
              <a:blipFill>
                <a:blip r:embed="rId2"/>
                <a:stretch>
                  <a:fillRect l="-971" t="-4762" r="-747" b="-15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60140DE0-B819-EDB1-D72E-4E64E563B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381000" cy="457200"/>
          </a:xfrm>
        </p:spPr>
        <p:txBody>
          <a:bodyPr/>
          <a:lstStyle/>
          <a:p>
            <a:fld id="{93589482-C909-46BD-B987-2EE6CA35C115}" type="slidenum">
              <a:rPr lang="en-US" smtClean="0">
                <a:solidFill>
                  <a:srgbClr val="808080"/>
                </a:solidFill>
              </a:rPr>
              <a:pPr/>
              <a:t>28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0050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590287C-43FA-4355-8D81-D993E747DAEE}"/>
              </a:ext>
            </a:extLst>
          </p:cNvPr>
          <p:cNvSpPr/>
          <p:nvPr/>
        </p:nvSpPr>
        <p:spPr bwMode="auto">
          <a:xfrm>
            <a:off x="323528" y="0"/>
            <a:ext cx="1296144" cy="938104"/>
          </a:xfrm>
          <a:prstGeom prst="rect">
            <a:avLst/>
          </a:prstGeom>
          <a:solidFill>
            <a:srgbClr val="003366"/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" pitchFamily="-8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5D96D06E-B854-47D2-8BF5-639EA0AD4526}"/>
              </a:ext>
            </a:extLst>
          </p:cNvPr>
          <p:cNvSpPr txBox="1">
            <a:spLocks/>
          </p:cNvSpPr>
          <p:nvPr/>
        </p:nvSpPr>
        <p:spPr bwMode="auto">
          <a:xfrm>
            <a:off x="1979712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+mj-lt"/>
                <a:ea typeface="ＭＳ Ｐゴシック" pitchFamily="-8" charset="-128"/>
                <a:cs typeface="ＭＳ Ｐゴシック" pitchFamily="-8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9pPr>
          </a:lstStyle>
          <a:p>
            <a:pPr lvl="0"/>
            <a:r>
              <a:rPr kumimoji="1"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Experiments and results</a:t>
            </a:r>
            <a:endParaRPr kumimoji="1" lang="zh-CN" altLang="en-US" dirty="0">
              <a:solidFill>
                <a:schemeClr val="bg1"/>
              </a:soli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ADF808-2FCB-473A-9B6A-70909232AE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6792"/>
            <a:ext cx="4327038" cy="41980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FC5585-EE3F-4014-8E06-CC08CEA574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556792"/>
            <a:ext cx="4541958" cy="4198087"/>
          </a:xfrm>
          <a:prstGeom prst="rect">
            <a:avLst/>
          </a:prstGeom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7C55B57B-C69C-1529-644A-8C68718BC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381000" cy="457200"/>
          </a:xfrm>
        </p:spPr>
        <p:txBody>
          <a:bodyPr/>
          <a:lstStyle/>
          <a:p>
            <a:fld id="{93589482-C909-46BD-B987-2EE6CA35C115}" type="slidenum">
              <a:rPr lang="en-US" smtClean="0">
                <a:solidFill>
                  <a:srgbClr val="808080"/>
                </a:solidFill>
              </a:rPr>
              <a:pPr/>
              <a:t>29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989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 idx="4294967295"/>
          </p:nvPr>
        </p:nvSpPr>
        <p:spPr>
          <a:xfrm>
            <a:off x="1835696" y="188640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What is neural pruning?</a:t>
            </a:r>
          </a:p>
        </p:txBody>
      </p:sp>
      <p:sp>
        <p:nvSpPr>
          <p:cNvPr id="60419" name="Rectangle 3"/>
          <p:cNvSpPr>
            <a:spLocks noGrp="1"/>
          </p:cNvSpPr>
          <p:nvPr>
            <p:ph type="body" idx="4294967295"/>
          </p:nvPr>
        </p:nvSpPr>
        <p:spPr>
          <a:xfrm>
            <a:off x="323528" y="1328123"/>
            <a:ext cx="7704856" cy="11430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sz="2200" dirty="0"/>
              <a:t>Neural pruning removes redundant parameters such as connections or neurons from a neural network without hurting its predictive performance. </a:t>
            </a:r>
          </a:p>
          <a:p>
            <a:pPr lvl="1"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GB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04834B-794E-495F-82F4-42CA401D5769}"/>
              </a:ext>
            </a:extLst>
          </p:cNvPr>
          <p:cNvSpPr/>
          <p:nvPr/>
        </p:nvSpPr>
        <p:spPr bwMode="auto">
          <a:xfrm>
            <a:off x="323528" y="0"/>
            <a:ext cx="1296144" cy="938104"/>
          </a:xfrm>
          <a:prstGeom prst="rect">
            <a:avLst/>
          </a:prstGeom>
          <a:solidFill>
            <a:srgbClr val="003366"/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" pitchFamily="-8" charset="0"/>
            </a:endParaRPr>
          </a:p>
        </p:txBody>
      </p:sp>
      <p:cxnSp>
        <p:nvCxnSpPr>
          <p:cNvPr id="26" name="直线箭头连接符 14">
            <a:extLst>
              <a:ext uri="{FF2B5EF4-FFF2-40B4-BE49-F238E27FC236}">
                <a16:creationId xmlns:a16="http://schemas.microsoft.com/office/drawing/2014/main" id="{0188A854-B901-4BB2-BFE5-11BF230DFEF5}"/>
              </a:ext>
            </a:extLst>
          </p:cNvPr>
          <p:cNvCxnSpPr>
            <a:cxnSpLocks/>
          </p:cNvCxnSpPr>
          <p:nvPr/>
        </p:nvCxnSpPr>
        <p:spPr>
          <a:xfrm>
            <a:off x="4501758" y="4386877"/>
            <a:ext cx="579615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27" name="图片 1">
            <a:extLst>
              <a:ext uri="{FF2B5EF4-FFF2-40B4-BE49-F238E27FC236}">
                <a16:creationId xmlns:a16="http://schemas.microsoft.com/office/drawing/2014/main" id="{BE05F413-7345-41F1-9684-741DBBCD8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958" y="3019893"/>
            <a:ext cx="2872800" cy="2733969"/>
          </a:xfrm>
          <a:prstGeom prst="rect">
            <a:avLst/>
          </a:prstGeom>
        </p:spPr>
      </p:pic>
      <p:pic>
        <p:nvPicPr>
          <p:cNvPr id="29" name="图片 6">
            <a:extLst>
              <a:ext uri="{FF2B5EF4-FFF2-40B4-BE49-F238E27FC236}">
                <a16:creationId xmlns:a16="http://schemas.microsoft.com/office/drawing/2014/main" id="{54A9B382-DD44-4DA0-9FE9-EB009EB84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600" y="3042659"/>
            <a:ext cx="2872800" cy="2744646"/>
          </a:xfrm>
          <a:prstGeom prst="rect">
            <a:avLst/>
          </a:prstGeom>
        </p:spPr>
      </p:pic>
      <p:sp>
        <p:nvSpPr>
          <p:cNvPr id="30" name="文本框 7">
            <a:extLst>
              <a:ext uri="{FF2B5EF4-FFF2-40B4-BE49-F238E27FC236}">
                <a16:creationId xmlns:a16="http://schemas.microsoft.com/office/drawing/2014/main" id="{EE6D1885-606C-4BFF-87B9-5E82D1502074}"/>
              </a:ext>
            </a:extLst>
          </p:cNvPr>
          <p:cNvSpPr txBox="1"/>
          <p:nvPr/>
        </p:nvSpPr>
        <p:spPr>
          <a:xfrm>
            <a:off x="2166198" y="2511109"/>
            <a:ext cx="1798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prstClr val="black"/>
                </a:solidFill>
                <a:ea typeface="等线" panose="02010600030101010101" pitchFamily="2" charset="-122"/>
                <a:cs typeface="Arial" panose="020B0604020202020204" pitchFamily="34" charset="0"/>
              </a:rPr>
              <a:t>before pruning</a:t>
            </a:r>
            <a:endParaRPr kumimoji="1" lang="zh-CN" altLang="en-US" dirty="0">
              <a:solidFill>
                <a:prstClr val="black"/>
              </a:solidFill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1" name="文本框 9">
            <a:extLst>
              <a:ext uri="{FF2B5EF4-FFF2-40B4-BE49-F238E27FC236}">
                <a16:creationId xmlns:a16="http://schemas.microsoft.com/office/drawing/2014/main" id="{A72D71AB-B6ED-4256-93EA-CEC1D067059B}"/>
              </a:ext>
            </a:extLst>
          </p:cNvPr>
          <p:cNvSpPr txBox="1"/>
          <p:nvPr/>
        </p:nvSpPr>
        <p:spPr>
          <a:xfrm>
            <a:off x="6026787" y="2531583"/>
            <a:ext cx="1798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prstClr val="black"/>
                </a:solidFill>
                <a:ea typeface="DengXian" panose="02010600030101010101" pitchFamily="2" charset="-122"/>
                <a:cs typeface="Arial" panose="020B0604020202020204" pitchFamily="34" charset="0"/>
              </a:rPr>
              <a:t>after pruning</a:t>
            </a:r>
            <a:endParaRPr kumimoji="1" lang="zh-CN" altLang="en-US" dirty="0">
              <a:solidFill>
                <a:prstClr val="black"/>
              </a:solidFill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2" name="图片 2" descr="Shape, arrow&#10;&#10;描述已自动生成">
            <a:extLst>
              <a:ext uri="{FF2B5EF4-FFF2-40B4-BE49-F238E27FC236}">
                <a16:creationId xmlns:a16="http://schemas.microsoft.com/office/drawing/2014/main" id="{8C95401B-ED5E-46B0-B48C-C7FEEFF6EE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9375" y1="44688" x2="49375" y2="54219"/>
                        <a14:foregroundMark x1="49844" y1="44063" x2="49844" y2="54219"/>
                        <a14:foregroundMark x1="49844" y1="43594" x2="49844" y2="50313"/>
                        <a14:foregroundMark x1="49844" y1="42656" x2="49844" y2="49844"/>
                        <a14:foregroundMark x1="50313" y1="44063" x2="50313" y2="5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99" t="14688" r="17920" b="8289"/>
          <a:stretch/>
        </p:blipFill>
        <p:spPr>
          <a:xfrm>
            <a:off x="1907705" y="5025821"/>
            <a:ext cx="936104" cy="1052790"/>
          </a:xfrm>
          <a:prstGeom prst="rect">
            <a:avLst/>
          </a:prstGeom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D6BFDEE9-0C5E-DDE6-88E9-434E50F2C57C}"/>
              </a:ext>
            </a:extLst>
          </p:cNvPr>
          <p:cNvSpPr txBox="1">
            <a:spLocks/>
          </p:cNvSpPr>
          <p:nvPr/>
        </p:nvSpPr>
        <p:spPr bwMode="auto">
          <a:xfrm>
            <a:off x="8534400" y="62484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800" kern="1200" baseline="0">
                <a:solidFill>
                  <a:schemeClr val="bg2"/>
                </a:solidFill>
                <a:latin typeface="Arial" charset="0"/>
                <a:ea typeface="ＭＳ Ｐゴシック" pitchFamily="-28" charset="-12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89482-C909-46BD-B987-2EE6CA35C115}" type="slidenum">
              <a:rPr lang="en-US" smtClean="0">
                <a:solidFill>
                  <a:srgbClr val="808080"/>
                </a:solidFill>
              </a:rPr>
              <a:pPr/>
              <a:t>3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626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590287C-43FA-4355-8D81-D993E747DAEE}"/>
              </a:ext>
            </a:extLst>
          </p:cNvPr>
          <p:cNvSpPr/>
          <p:nvPr/>
        </p:nvSpPr>
        <p:spPr bwMode="auto">
          <a:xfrm>
            <a:off x="323528" y="0"/>
            <a:ext cx="1296144" cy="938104"/>
          </a:xfrm>
          <a:prstGeom prst="rect">
            <a:avLst/>
          </a:prstGeom>
          <a:solidFill>
            <a:srgbClr val="003366"/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" pitchFamily="-8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5D96D06E-B854-47D2-8BF5-639EA0AD4526}"/>
              </a:ext>
            </a:extLst>
          </p:cNvPr>
          <p:cNvSpPr txBox="1">
            <a:spLocks/>
          </p:cNvSpPr>
          <p:nvPr/>
        </p:nvSpPr>
        <p:spPr bwMode="auto">
          <a:xfrm>
            <a:off x="1979712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+mj-lt"/>
                <a:ea typeface="ＭＳ Ｐゴシック" pitchFamily="-8" charset="-128"/>
                <a:cs typeface="ＭＳ Ｐゴシック" pitchFamily="-8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9pPr>
          </a:lstStyle>
          <a:p>
            <a:pPr lvl="0"/>
            <a:r>
              <a:rPr kumimoji="1"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Experiments and results</a:t>
            </a:r>
            <a:endParaRPr kumimoji="1" lang="zh-CN" altLang="en-US" dirty="0">
              <a:solidFill>
                <a:schemeClr val="bg1"/>
              </a:soli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D824EDA4-3B8E-4A86-B515-35B9FA2075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35169"/>
            <a:ext cx="4327037" cy="4198087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658A5DFF-247F-4BDF-8D42-5AAB59233C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535169"/>
            <a:ext cx="4541958" cy="4198087"/>
          </a:xfrm>
          <a:prstGeom prst="rect">
            <a:avLst/>
          </a:prstGeom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F9BD7FBA-F53A-76BD-2C44-1361A9A39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381000" cy="457200"/>
          </a:xfrm>
        </p:spPr>
        <p:txBody>
          <a:bodyPr/>
          <a:lstStyle/>
          <a:p>
            <a:fld id="{93589482-C909-46BD-B987-2EE6CA35C115}" type="slidenum">
              <a:rPr lang="en-US" smtClean="0">
                <a:solidFill>
                  <a:srgbClr val="808080"/>
                </a:solidFill>
              </a:rPr>
              <a:pPr/>
              <a:t>30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1368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590287C-43FA-4355-8D81-D993E747DAEE}"/>
              </a:ext>
            </a:extLst>
          </p:cNvPr>
          <p:cNvSpPr/>
          <p:nvPr/>
        </p:nvSpPr>
        <p:spPr bwMode="auto">
          <a:xfrm>
            <a:off x="323528" y="0"/>
            <a:ext cx="1296144" cy="938104"/>
          </a:xfrm>
          <a:prstGeom prst="rect">
            <a:avLst/>
          </a:prstGeom>
          <a:solidFill>
            <a:srgbClr val="003366"/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" pitchFamily="-8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5D96D06E-B854-47D2-8BF5-639EA0AD4526}"/>
              </a:ext>
            </a:extLst>
          </p:cNvPr>
          <p:cNvSpPr txBox="1">
            <a:spLocks/>
          </p:cNvSpPr>
          <p:nvPr/>
        </p:nvSpPr>
        <p:spPr bwMode="auto">
          <a:xfrm>
            <a:off x="1979712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+mj-lt"/>
                <a:ea typeface="ＭＳ Ｐゴシック" pitchFamily="-8" charset="-128"/>
                <a:cs typeface="ＭＳ Ｐゴシック" pitchFamily="-8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9pPr>
          </a:lstStyle>
          <a:p>
            <a:pPr lvl="0"/>
            <a:r>
              <a:rPr kumimoji="1"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Experiments and results</a:t>
            </a:r>
            <a:endParaRPr kumimoji="1" lang="zh-CN" altLang="en-US" dirty="0">
              <a:solidFill>
                <a:schemeClr val="bg1"/>
              </a:soli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4BC63D34-F040-4EC1-B6CC-DE1E0BADB47A}"/>
              </a:ext>
            </a:extLst>
          </p:cNvPr>
          <p:cNvSpPr txBox="1">
            <a:spLocks/>
          </p:cNvSpPr>
          <p:nvPr/>
        </p:nvSpPr>
        <p:spPr bwMode="auto">
          <a:xfrm>
            <a:off x="-3651" y="1484784"/>
            <a:ext cx="849694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2553"/>
              </a:buClr>
              <a:buChar char="•"/>
              <a:defRPr sz="2600">
                <a:solidFill>
                  <a:srgbClr val="4D3A31"/>
                </a:solidFill>
                <a:latin typeface="+mn-lt"/>
                <a:ea typeface="ＭＳ Ｐゴシック" pitchFamily="-8" charset="-128"/>
                <a:cs typeface="ＭＳ Ｐゴシック" pitchFamily="-8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9pPr>
          </a:lstStyle>
          <a:p>
            <a:pPr lvl="1">
              <a:lnSpc>
                <a:spcPct val="90000"/>
              </a:lnSpc>
            </a:pPr>
            <a:r>
              <a:rPr lang="en-US" sz="2200" kern="0" dirty="0"/>
              <a:t>Dataset</a:t>
            </a:r>
          </a:p>
          <a:p>
            <a:pPr lvl="2" algn="just">
              <a:buClr>
                <a:srgbClr val="003366"/>
              </a:buClr>
            </a:pP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Covtype is a multivariate dataset. It describes 581, 012 forest covers with 54 cartographic variables and their 7 species. 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US" sz="2000" kern="0" dirty="0"/>
          </a:p>
          <a:p>
            <a:pPr lvl="1">
              <a:lnSpc>
                <a:spcPct val="90000"/>
              </a:lnSpc>
            </a:pPr>
            <a:endParaRPr lang="en-US" kern="0" dirty="0"/>
          </a:p>
          <a:p>
            <a:pPr lvl="1">
              <a:lnSpc>
                <a:spcPct val="90000"/>
              </a:lnSpc>
            </a:pPr>
            <a:endParaRPr lang="en-US" kern="0" dirty="0"/>
          </a:p>
          <a:p>
            <a:pPr>
              <a:lnSpc>
                <a:spcPct val="90000"/>
              </a:lnSpc>
            </a:pPr>
            <a:endParaRPr lang="en-GB" sz="2800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表格 8">
                <a:extLst>
                  <a:ext uri="{FF2B5EF4-FFF2-40B4-BE49-F238E27FC236}">
                    <a16:creationId xmlns:a16="http://schemas.microsoft.com/office/drawing/2014/main" id="{1123CE92-623A-4CF6-A6C5-29E0A85E4C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6598484"/>
                  </p:ext>
                </p:extLst>
              </p:nvPr>
            </p:nvGraphicFramePr>
            <p:xfrm>
              <a:off x="755576" y="3397425"/>
              <a:ext cx="7920880" cy="792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2128">
                      <a:extLst>
                        <a:ext uri="{9D8B030D-6E8A-4147-A177-3AD203B41FA5}">
                          <a16:colId xmlns:a16="http://schemas.microsoft.com/office/drawing/2014/main" val="4223718476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3618032535"/>
                        </a:ext>
                      </a:extLst>
                    </a:gridCol>
                    <a:gridCol w="1044116">
                      <a:extLst>
                        <a:ext uri="{9D8B030D-6E8A-4147-A177-3AD203B41FA5}">
                          <a16:colId xmlns:a16="http://schemas.microsoft.com/office/drawing/2014/main" val="2905523506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3633819408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1963032788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1229963322"/>
                        </a:ext>
                      </a:extLst>
                    </a:gridCol>
                    <a:gridCol w="1116124">
                      <a:extLst>
                        <a:ext uri="{9D8B030D-6E8A-4147-A177-3AD203B41FA5}">
                          <a16:colId xmlns:a16="http://schemas.microsoft.com/office/drawing/2014/main" val="223916873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Dataset</a:t>
                          </a:r>
                          <a:endParaRPr lang="zh-CN" altLang="en-US" sz="20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Features</a:t>
                          </a:r>
                          <a:endParaRPr lang="zh-CN" altLang="en-US" sz="20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Classes</a:t>
                          </a:r>
                          <a:endParaRPr lang="zh-CN" altLang="en-US" sz="20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#</m:t>
                                </m:r>
                                <m:sSup>
                                  <m:sSupPr>
                                    <m:ctrlP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0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#</m:t>
                                </m:r>
                                <m:sSup>
                                  <m:sSupPr>
                                    <m:ctrlP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#</m:t>
                                </m:r>
                                <m:sSup>
                                  <m:sSupPr>
                                    <m:ctrlP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#</m:t>
                                </m:r>
                                <m:sSup>
                                  <m:sSupPr>
                                    <m:ctrlP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90155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Covtype</a:t>
                          </a:r>
                          <a:endParaRPr lang="zh-CN" altLang="en-US" sz="2000" dirty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54</a:t>
                          </a:r>
                          <a:endParaRPr lang="zh-CN" altLang="en-US" sz="2000" i="0" dirty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  <a:endParaRPr lang="zh-CN" altLang="en-US" sz="2000" b="0" i="0" dirty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145,253</a:t>
                          </a:r>
                          <a:endParaRPr lang="zh-CN" altLang="en-US" sz="2000" dirty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145,253</a:t>
                          </a:r>
                          <a:endParaRPr lang="zh-CN" altLang="en-US" sz="2000" dirty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145,253</a:t>
                          </a:r>
                          <a:endParaRPr lang="zh-CN" altLang="en-US" sz="2000" dirty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145,253</a:t>
                          </a:r>
                          <a:endParaRPr lang="zh-CN" altLang="en-US" sz="2000" dirty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96358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表格 8">
                <a:extLst>
                  <a:ext uri="{FF2B5EF4-FFF2-40B4-BE49-F238E27FC236}">
                    <a16:creationId xmlns:a16="http://schemas.microsoft.com/office/drawing/2014/main" id="{1123CE92-623A-4CF6-A6C5-29E0A85E4C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6598484"/>
                  </p:ext>
                </p:extLst>
              </p:nvPr>
            </p:nvGraphicFramePr>
            <p:xfrm>
              <a:off x="755576" y="3397425"/>
              <a:ext cx="7920880" cy="792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2128">
                      <a:extLst>
                        <a:ext uri="{9D8B030D-6E8A-4147-A177-3AD203B41FA5}">
                          <a16:colId xmlns:a16="http://schemas.microsoft.com/office/drawing/2014/main" val="4223718476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3618032535"/>
                        </a:ext>
                      </a:extLst>
                    </a:gridCol>
                    <a:gridCol w="1044116">
                      <a:extLst>
                        <a:ext uri="{9D8B030D-6E8A-4147-A177-3AD203B41FA5}">
                          <a16:colId xmlns:a16="http://schemas.microsoft.com/office/drawing/2014/main" val="2905523506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3633819408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1963032788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1229963322"/>
                        </a:ext>
                      </a:extLst>
                    </a:gridCol>
                    <a:gridCol w="1116124">
                      <a:extLst>
                        <a:ext uri="{9D8B030D-6E8A-4147-A177-3AD203B41FA5}">
                          <a16:colId xmlns:a16="http://schemas.microsoft.com/office/drawing/2014/main" val="2239168738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Dataset</a:t>
                          </a:r>
                          <a:endParaRPr lang="zh-CN" altLang="en-US" sz="20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Features</a:t>
                          </a:r>
                          <a:endParaRPr lang="zh-CN" altLang="en-US" sz="20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Classes</a:t>
                          </a:r>
                          <a:endParaRPr lang="zh-CN" altLang="en-US" sz="20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91534" t="-7576" r="-298413" b="-1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1534" t="-7576" r="-198413" b="-1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88947" t="-7576" r="-97368" b="-1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11475" t="-7576" r="-1093" b="-1242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015557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Covtype</a:t>
                          </a:r>
                          <a:endParaRPr lang="zh-CN" altLang="en-US" sz="2000" dirty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54</a:t>
                          </a:r>
                          <a:endParaRPr lang="zh-CN" altLang="en-US" sz="2000" i="0" dirty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  <a:endParaRPr lang="zh-CN" altLang="en-US" sz="2000" b="0" i="0" dirty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145,253</a:t>
                          </a:r>
                          <a:endParaRPr lang="zh-CN" altLang="en-US" sz="2000" dirty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145,253</a:t>
                          </a:r>
                          <a:endParaRPr lang="zh-CN" altLang="en-US" sz="2000" dirty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145,253</a:t>
                          </a:r>
                          <a:endParaRPr lang="zh-CN" altLang="en-US" sz="2000" dirty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145,253</a:t>
                          </a:r>
                          <a:endParaRPr lang="zh-CN" altLang="en-US" sz="2000" dirty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963588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70882226-E7BB-078C-D1EC-FB100D471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381000" cy="457200"/>
          </a:xfrm>
        </p:spPr>
        <p:txBody>
          <a:bodyPr/>
          <a:lstStyle/>
          <a:p>
            <a:fld id="{93589482-C909-46BD-B987-2EE6CA35C115}" type="slidenum">
              <a:rPr lang="en-US" smtClean="0">
                <a:solidFill>
                  <a:srgbClr val="808080"/>
                </a:solidFill>
              </a:rPr>
              <a:pPr/>
              <a:t>31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7053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590287C-43FA-4355-8D81-D993E747DAEE}"/>
              </a:ext>
            </a:extLst>
          </p:cNvPr>
          <p:cNvSpPr/>
          <p:nvPr/>
        </p:nvSpPr>
        <p:spPr bwMode="auto">
          <a:xfrm>
            <a:off x="323528" y="0"/>
            <a:ext cx="1296144" cy="938104"/>
          </a:xfrm>
          <a:prstGeom prst="rect">
            <a:avLst/>
          </a:prstGeom>
          <a:solidFill>
            <a:srgbClr val="003366"/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" pitchFamily="-8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5D96D06E-B854-47D2-8BF5-639EA0AD4526}"/>
              </a:ext>
            </a:extLst>
          </p:cNvPr>
          <p:cNvSpPr txBox="1">
            <a:spLocks/>
          </p:cNvSpPr>
          <p:nvPr/>
        </p:nvSpPr>
        <p:spPr bwMode="auto">
          <a:xfrm>
            <a:off x="1979712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+mj-lt"/>
                <a:ea typeface="ＭＳ Ｐゴシック" pitchFamily="-8" charset="-128"/>
                <a:cs typeface="ＭＳ Ｐゴシック" pitchFamily="-8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9pPr>
          </a:lstStyle>
          <a:p>
            <a:pPr lvl="0"/>
            <a:r>
              <a:rPr kumimoji="1"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Experiments and results</a:t>
            </a:r>
            <a:endParaRPr kumimoji="1" lang="zh-CN" altLang="en-US" dirty="0">
              <a:solidFill>
                <a:schemeClr val="bg1"/>
              </a:soli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6CFFF5A-F46F-473F-ABD5-76428D8835D6}"/>
              </a:ext>
            </a:extLst>
          </p:cNvPr>
          <p:cNvSpPr txBox="1">
            <a:spLocks/>
          </p:cNvSpPr>
          <p:nvPr/>
        </p:nvSpPr>
        <p:spPr bwMode="auto">
          <a:xfrm>
            <a:off x="2433" y="1480435"/>
            <a:ext cx="9577064" cy="4684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2553"/>
              </a:buClr>
              <a:buChar char="•"/>
              <a:defRPr sz="2600">
                <a:solidFill>
                  <a:srgbClr val="4D3A31"/>
                </a:solidFill>
                <a:latin typeface="+mn-lt"/>
                <a:ea typeface="ＭＳ Ｐゴシック" pitchFamily="-8" charset="-128"/>
                <a:cs typeface="ＭＳ Ｐゴシック" pitchFamily="-8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9pPr>
          </a:lstStyle>
          <a:p>
            <a:pPr lvl="1">
              <a:lnSpc>
                <a:spcPct val="90000"/>
              </a:lnSpc>
            </a:pPr>
            <a:r>
              <a:rPr lang="en-US" sz="2200" kern="0" dirty="0"/>
              <a:t>Network architecture</a:t>
            </a:r>
          </a:p>
          <a:p>
            <a:pPr lvl="2" algn="just">
              <a:buClr>
                <a:srgbClr val="003366"/>
              </a:buClr>
            </a:pP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Architecture #1</a:t>
            </a:r>
          </a:p>
          <a:p>
            <a:pPr marL="0" indent="0" algn="just">
              <a:buNone/>
            </a:pP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		hidden unit – hidden unit: 500 – 300 </a:t>
            </a:r>
          </a:p>
          <a:p>
            <a:pPr marL="0" indent="0" algn="just">
              <a:buNone/>
            </a:pP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		total # of parameters: 545,810</a:t>
            </a:r>
          </a:p>
          <a:p>
            <a:pPr lvl="2" algn="just">
              <a:buClr>
                <a:srgbClr val="003366"/>
              </a:buClr>
            </a:pP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Architecture #2</a:t>
            </a:r>
          </a:p>
          <a:p>
            <a:pPr marL="0" indent="0" algn="just">
              <a:buNone/>
            </a:pP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hidden unit – hidden unit – hidden unit: 1024 – 1024 – 512 </a:t>
            </a:r>
          </a:p>
          <a:p>
            <a:pPr marL="0" indent="0" algn="just">
              <a:buNone/>
            </a:pP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total # of parameters: 2,383,370</a:t>
            </a:r>
          </a:p>
          <a:p>
            <a:pPr lvl="2" algn="just">
              <a:buClr>
                <a:srgbClr val="003366"/>
              </a:buClr>
              <a:buSzPct val="100000"/>
              <a:buFont typeface="Arial" panose="020B0604020202020204" pitchFamily="34" charset="0"/>
              <a:buChar char="•"/>
            </a:pP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Architecture #3</a:t>
            </a:r>
          </a:p>
          <a:p>
            <a:pPr marL="914400" lvl="2" indent="0" algn="just">
              <a:buClr>
                <a:srgbClr val="003366"/>
              </a:buClr>
              <a:buSzPct val="100000"/>
              <a:buNone/>
            </a:pP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	hidden unit – hidden unit – hidden unit: 128 – 128 – 128</a:t>
            </a:r>
          </a:p>
          <a:p>
            <a:pPr marL="914400" lvl="2" indent="0" algn="just">
              <a:buClr>
                <a:srgbClr val="003366"/>
              </a:buClr>
              <a:buSzPct val="100000"/>
              <a:buNone/>
            </a:pP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	total # of parameters: 40,967</a:t>
            </a:r>
          </a:p>
          <a:p>
            <a:pPr marL="914400" lvl="2" indent="0" algn="just">
              <a:buClr>
                <a:srgbClr val="003366"/>
              </a:buClr>
              <a:buSzPct val="100000"/>
              <a:buNone/>
            </a:pPr>
            <a:endParaRPr kumimoji="1"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kumimoji="1"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marL="0" indent="0" algn="just">
              <a:buNone/>
            </a:pPr>
            <a:endParaRPr kumimoji="1"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en-US" sz="2000" kern="0" dirty="0"/>
          </a:p>
          <a:p>
            <a:pPr lvl="1">
              <a:lnSpc>
                <a:spcPct val="90000"/>
              </a:lnSpc>
            </a:pPr>
            <a:endParaRPr lang="en-US" kern="0" dirty="0"/>
          </a:p>
          <a:p>
            <a:pPr lvl="1">
              <a:lnSpc>
                <a:spcPct val="90000"/>
              </a:lnSpc>
            </a:pPr>
            <a:endParaRPr lang="en-US" kern="0" dirty="0"/>
          </a:p>
          <a:p>
            <a:pPr>
              <a:lnSpc>
                <a:spcPct val="90000"/>
              </a:lnSpc>
            </a:pPr>
            <a:endParaRPr lang="en-GB" sz="2800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A6F3FDC-F4CB-4E57-A926-B2CB637DE524}"/>
                  </a:ext>
                </a:extLst>
              </p:cNvPr>
              <p:cNvSpPr txBox="1"/>
              <p:nvPr/>
            </p:nvSpPr>
            <p:spPr>
              <a:xfrm>
                <a:off x="683568" y="5580898"/>
                <a:ext cx="1047379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kumimoji="1" lang="en-US" altLang="zh-CN" sz="2200" dirty="0">
                    <a:solidFill>
                      <a:srgbClr val="4D3A3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under-parameterized neural network: </a:t>
                </a:r>
              </a:p>
              <a:p>
                <a:pPr algn="just"/>
                <a:r>
                  <a:rPr kumimoji="1" lang="en-US" altLang="zh-CN" sz="2200" dirty="0">
                    <a:solidFill>
                      <a:srgbClr val="4D3A3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# of neural network parameters </a:t>
                </a:r>
                <a14:m>
                  <m:oMath xmlns:m="http://schemas.openxmlformats.org/officeDocument/2006/math">
                    <m:r>
                      <a:rPr kumimoji="1" lang="en-US" altLang="zh-CN" sz="2200" i="1" smtClean="0">
                        <a:solidFill>
                          <a:srgbClr val="4D3A3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≪</m:t>
                    </m:r>
                  </m:oMath>
                </a14:m>
                <a:r>
                  <a:rPr kumimoji="1" lang="en-US" altLang="zh-CN" sz="2200" dirty="0">
                    <a:solidFill>
                      <a:srgbClr val="4D3A3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the # of training examples</a:t>
                </a:r>
                <a:endParaRPr kumimoji="1" lang="zh-CN" altLang="en-US" sz="2200" dirty="0">
                  <a:solidFill>
                    <a:srgbClr val="4D3A3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A6F3FDC-F4CB-4E57-A926-B2CB637DE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580898"/>
                <a:ext cx="10473795" cy="769441"/>
              </a:xfrm>
              <a:prstGeom prst="rect">
                <a:avLst/>
              </a:prstGeom>
              <a:blipFill>
                <a:blip r:embed="rId2"/>
                <a:stretch>
                  <a:fillRect l="-757" t="-4762" b="-15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6B04D8CB-4D08-765E-EEC5-84F3B0EEE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381000" cy="457200"/>
          </a:xfrm>
        </p:spPr>
        <p:txBody>
          <a:bodyPr/>
          <a:lstStyle/>
          <a:p>
            <a:fld id="{93589482-C909-46BD-B987-2EE6CA35C115}" type="slidenum">
              <a:rPr lang="en-US" smtClean="0">
                <a:solidFill>
                  <a:srgbClr val="808080"/>
                </a:solidFill>
              </a:rPr>
              <a:pPr/>
              <a:t>32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777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590287C-43FA-4355-8D81-D993E747DAEE}"/>
              </a:ext>
            </a:extLst>
          </p:cNvPr>
          <p:cNvSpPr/>
          <p:nvPr/>
        </p:nvSpPr>
        <p:spPr bwMode="auto">
          <a:xfrm>
            <a:off x="323528" y="0"/>
            <a:ext cx="1296144" cy="938104"/>
          </a:xfrm>
          <a:prstGeom prst="rect">
            <a:avLst/>
          </a:prstGeom>
          <a:solidFill>
            <a:srgbClr val="003366"/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" pitchFamily="-8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5D96D06E-B854-47D2-8BF5-639EA0AD4526}"/>
              </a:ext>
            </a:extLst>
          </p:cNvPr>
          <p:cNvSpPr txBox="1">
            <a:spLocks/>
          </p:cNvSpPr>
          <p:nvPr/>
        </p:nvSpPr>
        <p:spPr bwMode="auto">
          <a:xfrm>
            <a:off x="1979712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+mj-lt"/>
                <a:ea typeface="ＭＳ Ｐゴシック" pitchFamily="-8" charset="-128"/>
                <a:cs typeface="ＭＳ Ｐゴシック" pitchFamily="-8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9pPr>
          </a:lstStyle>
          <a:p>
            <a:pPr lvl="0"/>
            <a:r>
              <a:rPr kumimoji="1"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Experiments and results</a:t>
            </a:r>
            <a:endParaRPr kumimoji="1" lang="zh-CN" altLang="en-US" dirty="0">
              <a:solidFill>
                <a:schemeClr val="bg1"/>
              </a:soli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563858-6D16-4A02-94E1-803F691AE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2" y="1991735"/>
            <a:ext cx="3031500" cy="2874529"/>
          </a:xfrm>
          <a:prstGeom prst="rect">
            <a:avLst/>
          </a:prstGeom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2AA72B8F-BE78-4096-8708-5A47A94DA2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886" y="1991735"/>
            <a:ext cx="2937127" cy="2874528"/>
          </a:xfrm>
          <a:prstGeom prst="rect">
            <a:avLst/>
          </a:prstGeom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09383637-A816-4442-9203-8169D4B206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787" y="1997149"/>
            <a:ext cx="3109986" cy="287452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888C7CCF-D9D7-3A7E-FE69-04388BB79C3B}"/>
              </a:ext>
            </a:extLst>
          </p:cNvPr>
          <p:cNvSpPr/>
          <p:nvPr/>
        </p:nvSpPr>
        <p:spPr>
          <a:xfrm>
            <a:off x="412616" y="5013176"/>
            <a:ext cx="21852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total # of parameters: </a:t>
            </a:r>
          </a:p>
          <a:p>
            <a:pPr algn="ctr"/>
            <a:r>
              <a:rPr kumimoji="1"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40,967</a:t>
            </a:r>
            <a:endParaRPr lang="zh-CN" altLang="en-US" sz="16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E258EE7-6395-B536-7C7D-9E3C18C34FEA}"/>
              </a:ext>
            </a:extLst>
          </p:cNvPr>
          <p:cNvSpPr/>
          <p:nvPr/>
        </p:nvSpPr>
        <p:spPr>
          <a:xfrm>
            <a:off x="3347864" y="5013175"/>
            <a:ext cx="21275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total # of parameters:</a:t>
            </a:r>
          </a:p>
          <a:p>
            <a:pPr algn="ctr"/>
            <a:r>
              <a:rPr kumimoji="1"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545,810</a:t>
            </a:r>
            <a:endParaRPr lang="zh-CN" altLang="en-US" sz="1600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A34EFC6-5FE6-4AE0-66AD-BE9666D4E1EF}"/>
              </a:ext>
            </a:extLst>
          </p:cNvPr>
          <p:cNvSpPr/>
          <p:nvPr/>
        </p:nvSpPr>
        <p:spPr>
          <a:xfrm>
            <a:off x="6300192" y="5014963"/>
            <a:ext cx="21275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total # of parameters:</a:t>
            </a:r>
          </a:p>
          <a:p>
            <a:pPr algn="ctr"/>
            <a:r>
              <a:rPr kumimoji="1"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2,383,370</a:t>
            </a:r>
            <a:endParaRPr lang="zh-CN" altLang="en-US" sz="16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E20F21B-4406-A49D-A60D-1887FC924C16}"/>
              </a:ext>
            </a:extLst>
          </p:cNvPr>
          <p:cNvSpPr txBox="1"/>
          <p:nvPr/>
        </p:nvSpPr>
        <p:spPr>
          <a:xfrm>
            <a:off x="483298" y="5725732"/>
            <a:ext cx="2114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/>
              <a:t>under-parameterized</a:t>
            </a:r>
            <a:endParaRPr kumimoji="1" lang="zh-CN" altLang="en-US" sz="16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FAF3D65-2C5B-D551-DC67-714E2590395F}"/>
              </a:ext>
            </a:extLst>
          </p:cNvPr>
          <p:cNvSpPr txBox="1"/>
          <p:nvPr/>
        </p:nvSpPr>
        <p:spPr>
          <a:xfrm>
            <a:off x="3445183" y="5725732"/>
            <a:ext cx="2114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/>
              <a:t>over-parameterized</a:t>
            </a:r>
            <a:endParaRPr kumimoji="1" lang="zh-CN" altLang="en-US" sz="160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6E7AE5D-2012-B2DA-FF7B-BE1904283A4F}"/>
              </a:ext>
            </a:extLst>
          </p:cNvPr>
          <p:cNvSpPr txBox="1"/>
          <p:nvPr/>
        </p:nvSpPr>
        <p:spPr>
          <a:xfrm>
            <a:off x="6300192" y="5589240"/>
            <a:ext cx="2127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dirty="0"/>
              <a:t>sufficiently </a:t>
            </a:r>
          </a:p>
          <a:p>
            <a:pPr algn="ctr"/>
            <a:r>
              <a:rPr kumimoji="1" lang="en-US" altLang="zh-CN" sz="1600" dirty="0"/>
              <a:t>over-parameterized</a:t>
            </a:r>
            <a:endParaRPr kumimoji="1" lang="zh-CN" altLang="en-US" sz="1600" dirty="0"/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88C87AB5-30FD-D0BC-37F4-D2E2A8CF6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381000" cy="457200"/>
          </a:xfrm>
        </p:spPr>
        <p:txBody>
          <a:bodyPr/>
          <a:lstStyle/>
          <a:p>
            <a:fld id="{93589482-C909-46BD-B987-2EE6CA35C115}" type="slidenum">
              <a:rPr lang="en-US" smtClean="0">
                <a:solidFill>
                  <a:srgbClr val="808080"/>
                </a:solidFill>
              </a:rPr>
              <a:pPr/>
              <a:t>33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9585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6">
            <a:extLst>
              <a:ext uri="{FF2B5EF4-FFF2-40B4-BE49-F238E27FC236}">
                <a16:creationId xmlns:a16="http://schemas.microsoft.com/office/drawing/2014/main" id="{344F678F-6366-47AE-A59E-D339545DC827}"/>
              </a:ext>
            </a:extLst>
          </p:cNvPr>
          <p:cNvSpPr/>
          <p:nvPr/>
        </p:nvSpPr>
        <p:spPr>
          <a:xfrm>
            <a:off x="342054" y="1868681"/>
            <a:ext cx="83343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overparameterized neural network leads to bad generalization and thus pruning improves generalization (</a:t>
            </a:r>
            <a:r>
              <a:rPr lang="en" altLang="zh-CN" sz="2200" dirty="0" err="1">
                <a:latin typeface="Arial" panose="020B0604020202020204" pitchFamily="34" charset="0"/>
                <a:cs typeface="Arial" panose="020B0604020202020204" pitchFamily="34" charset="0"/>
              </a:rPr>
              <a:t>Urolagin</a:t>
            </a:r>
            <a:r>
              <a:rPr lang="en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 et al., 2011)</a:t>
            </a:r>
            <a:endParaRPr lang="zh-CN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7">
            <a:extLst>
              <a:ext uri="{FF2B5EF4-FFF2-40B4-BE49-F238E27FC236}">
                <a16:creationId xmlns:a16="http://schemas.microsoft.com/office/drawing/2014/main" id="{E9F71AC9-7E38-40A5-9888-70F811CE4E47}"/>
              </a:ext>
            </a:extLst>
          </p:cNvPr>
          <p:cNvSpPr/>
          <p:nvPr/>
        </p:nvSpPr>
        <p:spPr>
          <a:xfrm>
            <a:off x="344405" y="3316168"/>
            <a:ext cx="83319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overparameterized neural network is observed to generalize well </a:t>
            </a:r>
          </a:p>
          <a:p>
            <a:r>
              <a:rPr lang="en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and benefits pruning (Chang et al., 2020)</a:t>
            </a:r>
            <a:endParaRPr lang="zh-CN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9DA666-5DA2-460A-96EB-0DCA03DC4E9D}"/>
              </a:ext>
            </a:extLst>
          </p:cNvPr>
          <p:cNvSpPr/>
          <p:nvPr/>
        </p:nvSpPr>
        <p:spPr bwMode="auto">
          <a:xfrm>
            <a:off x="323528" y="0"/>
            <a:ext cx="1296144" cy="938104"/>
          </a:xfrm>
          <a:prstGeom prst="rect">
            <a:avLst/>
          </a:prstGeom>
          <a:solidFill>
            <a:srgbClr val="003366"/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" pitchFamily="-8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51319C9-E72D-4C25-8C11-297800F0654D}"/>
              </a:ext>
            </a:extLst>
          </p:cNvPr>
          <p:cNvSpPr txBox="1">
            <a:spLocks/>
          </p:cNvSpPr>
          <p:nvPr/>
        </p:nvSpPr>
        <p:spPr bwMode="auto">
          <a:xfrm>
            <a:off x="2158441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+mj-lt"/>
                <a:ea typeface="ＭＳ Ｐゴシック" pitchFamily="-8" charset="-128"/>
                <a:cs typeface="ＭＳ Ｐゴシック" pitchFamily="-8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9pPr>
          </a:lstStyle>
          <a:p>
            <a:pPr lvl="0"/>
            <a:r>
              <a:rPr kumimoji="1"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Overparameterization </a:t>
            </a:r>
          </a:p>
          <a:p>
            <a:pPr lvl="0"/>
            <a:r>
              <a:rPr kumimoji="1"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&amp; Generalization</a:t>
            </a:r>
            <a:endParaRPr kumimoji="1" lang="zh-CN" altLang="en-US" dirty="0">
              <a:solidFill>
                <a:schemeClr val="bg1"/>
              </a:soli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矩形 5">
            <a:extLst>
              <a:ext uri="{FF2B5EF4-FFF2-40B4-BE49-F238E27FC236}">
                <a16:creationId xmlns:a16="http://schemas.microsoft.com/office/drawing/2014/main" id="{F72C341F-F42F-45B0-BD76-F605D67207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4813" y="6093296"/>
            <a:ext cx="8991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" altLang="zh-CN" sz="1000" dirty="0" err="1">
                <a:latin typeface="Arial" panose="020B0604020202020204" pitchFamily="34" charset="0"/>
                <a:cs typeface="Arial" panose="020B0604020202020204" pitchFamily="34" charset="0"/>
              </a:rPr>
              <a:t>Siddhaling</a:t>
            </a:r>
            <a:r>
              <a:rPr lang="en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altLang="zh-CN" sz="1000" dirty="0" err="1">
                <a:latin typeface="Arial" panose="020B0604020202020204" pitchFamily="34" charset="0"/>
                <a:cs typeface="Arial" panose="020B0604020202020204" pitchFamily="34" charset="0"/>
              </a:rPr>
              <a:t>Urolagin</a:t>
            </a:r>
            <a:r>
              <a:rPr lang="en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" altLang="zh-CN" sz="1000" dirty="0" err="1">
                <a:latin typeface="Arial" panose="020B0604020202020204" pitchFamily="34" charset="0"/>
                <a:cs typeface="Arial" panose="020B0604020202020204" pitchFamily="34" charset="0"/>
              </a:rPr>
              <a:t>Prema</a:t>
            </a:r>
            <a:r>
              <a:rPr lang="en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 KV, and NV Reddy. Generalization capability of artificial neural network incorporated with pruning method. In International Conference on Advanced Computing, Networking and Security, pages 171–178. Springer, 2011.</a:t>
            </a:r>
          </a:p>
          <a:p>
            <a:pPr algn="just"/>
            <a:r>
              <a:rPr lang="en-US" altLang="zh-CN" sz="1000" dirty="0" err="1">
                <a:latin typeface="Arial" panose="020B0604020202020204" pitchFamily="34" charset="0"/>
                <a:cs typeface="Arial" panose="020B0604020202020204" pitchFamily="34" charset="0"/>
              </a:rPr>
              <a:t>Xiangyu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 Chang, </a:t>
            </a:r>
            <a:r>
              <a:rPr lang="en-US" altLang="zh-CN" sz="1000" dirty="0" err="1">
                <a:latin typeface="Arial" panose="020B0604020202020204" pitchFamily="34" charset="0"/>
                <a:cs typeface="Arial" panose="020B0604020202020204" pitchFamily="34" charset="0"/>
              </a:rPr>
              <a:t>Yingcong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 Li, </a:t>
            </a:r>
            <a:r>
              <a:rPr lang="en-US" altLang="zh-CN" sz="1000" dirty="0" err="1">
                <a:latin typeface="Arial" panose="020B0604020202020204" pitchFamily="34" charset="0"/>
                <a:cs typeface="Arial" panose="020B0604020202020204" pitchFamily="34" charset="0"/>
              </a:rPr>
              <a:t>Samet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00" dirty="0" err="1">
                <a:latin typeface="Arial" panose="020B0604020202020204" pitchFamily="34" charset="0"/>
                <a:cs typeface="Arial" panose="020B0604020202020204" pitchFamily="34" charset="0"/>
              </a:rPr>
              <a:t>Oymak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, and Christos </a:t>
            </a:r>
            <a:r>
              <a:rPr lang="en-US" altLang="zh-CN" sz="1000" dirty="0" err="1">
                <a:latin typeface="Arial" panose="020B0604020202020204" pitchFamily="34" charset="0"/>
                <a:cs typeface="Arial" panose="020B0604020202020204" pitchFamily="34" charset="0"/>
              </a:rPr>
              <a:t>Thrampoulidis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. Provable benefits of overparameterization in model compression: From double descent to pruning neural networks. </a:t>
            </a:r>
            <a:r>
              <a:rPr lang="en-US" altLang="zh-CN" sz="1000" dirty="0" err="1">
                <a:latin typeface="Arial" panose="020B0604020202020204" pitchFamily="34" charset="0"/>
                <a:cs typeface="Arial" panose="020B0604020202020204" pitchFamily="34" charset="0"/>
              </a:rPr>
              <a:t>arXiv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 preprint arXiv:2012.08749, 2020.</a:t>
            </a:r>
          </a:p>
          <a:p>
            <a:pPr algn="just"/>
            <a:endParaRPr lang="zh-CN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2A3E9EA1-C1BD-9F85-5F00-4CACB82E1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381000" cy="457200"/>
          </a:xfrm>
        </p:spPr>
        <p:txBody>
          <a:bodyPr/>
          <a:lstStyle/>
          <a:p>
            <a:fld id="{93589482-C909-46BD-B987-2EE6CA35C115}" type="slidenum">
              <a:rPr lang="en-US" smtClean="0">
                <a:solidFill>
                  <a:srgbClr val="808080"/>
                </a:solidFill>
              </a:rPr>
              <a:pPr/>
              <a:t>34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6663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D2ECB3-6BFC-44C8-B883-5AEA41C40D76}"/>
              </a:ext>
            </a:extLst>
          </p:cNvPr>
          <p:cNvSpPr/>
          <p:nvPr/>
        </p:nvSpPr>
        <p:spPr bwMode="auto">
          <a:xfrm>
            <a:off x="323528" y="0"/>
            <a:ext cx="1296144" cy="938104"/>
          </a:xfrm>
          <a:prstGeom prst="rect">
            <a:avLst/>
          </a:prstGeom>
          <a:solidFill>
            <a:srgbClr val="003366"/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" pitchFamily="-8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6053E68-7B7E-437E-BA42-3958D397D52D}"/>
              </a:ext>
            </a:extLst>
          </p:cNvPr>
          <p:cNvSpPr txBox="1">
            <a:spLocks/>
          </p:cNvSpPr>
          <p:nvPr/>
        </p:nvSpPr>
        <p:spPr bwMode="auto">
          <a:xfrm>
            <a:off x="1988096" y="34104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+mj-lt"/>
                <a:ea typeface="ＭＳ Ｐゴシック" pitchFamily="-8" charset="-128"/>
                <a:cs typeface="ＭＳ Ｐゴシック" pitchFamily="-8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9pPr>
          </a:lstStyle>
          <a:p>
            <a:r>
              <a:rPr lang="en-GB" kern="0" dirty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11379E5-46FA-4247-9209-98A93746EDDC}"/>
              </a:ext>
            </a:extLst>
          </p:cNvPr>
          <p:cNvSpPr txBox="1">
            <a:spLocks/>
          </p:cNvSpPr>
          <p:nvPr/>
        </p:nvSpPr>
        <p:spPr bwMode="auto">
          <a:xfrm>
            <a:off x="863588" y="2132856"/>
            <a:ext cx="741682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2553"/>
              </a:buClr>
              <a:buChar char="•"/>
              <a:defRPr sz="2600">
                <a:solidFill>
                  <a:srgbClr val="4D3A31"/>
                </a:solidFill>
                <a:latin typeface="+mn-lt"/>
                <a:ea typeface="ＭＳ Ｐゴシック" pitchFamily="-8" charset="-128"/>
                <a:cs typeface="ＭＳ Ｐゴシック" pitchFamily="-8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2200" kern="0" dirty="0"/>
              <a:t>We demonstrate that a neural network can be pruned whilst maintaining its conformal prediction efficiency at a particular pruning ratio.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n-US" sz="2200" kern="0" dirty="0"/>
          </a:p>
          <a:p>
            <a:pPr algn="just">
              <a:lnSpc>
                <a:spcPct val="90000"/>
              </a:lnSpc>
            </a:pPr>
            <a:r>
              <a:rPr lang="en-US" altLang="zh-CN" sz="22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We propose a new pruning method based on conformal predictor efficiency whose results are shown to be competitive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kumimoji="1" lang="en-US" altLang="zh-CN" sz="2200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	</a:t>
            </a:r>
          </a:p>
          <a:p>
            <a:pPr algn="just">
              <a:lnSpc>
                <a:spcPct val="90000"/>
              </a:lnSpc>
            </a:pPr>
            <a:endParaRPr lang="en-US" sz="2200" kern="0" dirty="0"/>
          </a:p>
          <a:p>
            <a:pPr marL="457200" lvl="1" indent="0">
              <a:lnSpc>
                <a:spcPct val="90000"/>
              </a:lnSpc>
              <a:buNone/>
            </a:pPr>
            <a:endParaRPr lang="en-US" sz="2800" kern="0" dirty="0"/>
          </a:p>
          <a:p>
            <a:pPr marL="0" indent="0">
              <a:lnSpc>
                <a:spcPct val="90000"/>
              </a:lnSpc>
              <a:buNone/>
            </a:pPr>
            <a:endParaRPr lang="en-GB" sz="3200" kern="0" dirty="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5B1EC448-1CA3-C5D2-47F4-E9C2F7127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381000" cy="457200"/>
          </a:xfrm>
        </p:spPr>
        <p:txBody>
          <a:bodyPr/>
          <a:lstStyle/>
          <a:p>
            <a:fld id="{93589482-C909-46BD-B987-2EE6CA35C115}" type="slidenum">
              <a:rPr lang="en-US" smtClean="0">
                <a:solidFill>
                  <a:srgbClr val="808080"/>
                </a:solidFill>
              </a:rPr>
              <a:pPr/>
              <a:t>35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2850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D2ECB3-6BFC-44C8-B883-5AEA41C40D76}"/>
              </a:ext>
            </a:extLst>
          </p:cNvPr>
          <p:cNvSpPr/>
          <p:nvPr/>
        </p:nvSpPr>
        <p:spPr bwMode="auto">
          <a:xfrm>
            <a:off x="323528" y="0"/>
            <a:ext cx="1296144" cy="938104"/>
          </a:xfrm>
          <a:prstGeom prst="rect">
            <a:avLst/>
          </a:prstGeom>
          <a:solidFill>
            <a:srgbClr val="003366"/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" pitchFamily="-8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6053E68-7B7E-437E-BA42-3958D397D52D}"/>
              </a:ext>
            </a:extLst>
          </p:cNvPr>
          <p:cNvSpPr txBox="1">
            <a:spLocks/>
          </p:cNvSpPr>
          <p:nvPr/>
        </p:nvSpPr>
        <p:spPr bwMode="auto">
          <a:xfrm>
            <a:off x="1988096" y="34104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+mj-lt"/>
                <a:ea typeface="ＭＳ Ｐゴシック" pitchFamily="-8" charset="-128"/>
                <a:cs typeface="ＭＳ Ｐゴシック" pitchFamily="-8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9pPr>
          </a:lstStyle>
          <a:p>
            <a:r>
              <a:rPr lang="en-GB" kern="0" dirty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ED60206-D21D-47B6-9620-FBF44BF2E550}"/>
              </a:ext>
            </a:extLst>
          </p:cNvPr>
          <p:cNvSpPr txBox="1">
            <a:spLocks/>
          </p:cNvSpPr>
          <p:nvPr/>
        </p:nvSpPr>
        <p:spPr bwMode="auto">
          <a:xfrm>
            <a:off x="-180528" y="1412776"/>
            <a:ext cx="8856984" cy="546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2553"/>
              </a:buClr>
              <a:buChar char="•"/>
              <a:defRPr sz="2600">
                <a:solidFill>
                  <a:srgbClr val="4D3A31"/>
                </a:solidFill>
                <a:latin typeface="+mn-lt"/>
                <a:ea typeface="ＭＳ Ｐゴシック" pitchFamily="-8" charset="-128"/>
                <a:cs typeface="ＭＳ Ｐゴシック" pitchFamily="-8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9pPr>
          </a:lstStyle>
          <a:p>
            <a:pPr lvl="1" algn="just">
              <a:lnSpc>
                <a:spcPct val="90000"/>
              </a:lnSpc>
            </a:pPr>
            <a:r>
              <a:rPr lang="en-US" sz="2200" kern="0" dirty="0"/>
              <a:t>Limitation</a:t>
            </a:r>
          </a:p>
          <a:p>
            <a:pPr lvl="2" algn="just">
              <a:lnSpc>
                <a:spcPct val="90000"/>
              </a:lnSpc>
            </a:pPr>
            <a:r>
              <a:rPr lang="en-US" kern="0" dirty="0"/>
              <a:t>In our proposed method, computing the inefficiency change for each neuron is computationally expensive since we need perform conformal prediction P times, one for each removed neuron, if we have P neurons in total.</a:t>
            </a:r>
          </a:p>
          <a:p>
            <a:pPr marL="914400" lvl="2" indent="0" algn="just">
              <a:lnSpc>
                <a:spcPct val="90000"/>
              </a:lnSpc>
              <a:buNone/>
            </a:pPr>
            <a:endParaRPr lang="en-US" kern="0" dirty="0"/>
          </a:p>
          <a:p>
            <a:pPr lvl="1" algn="just">
              <a:lnSpc>
                <a:spcPct val="90000"/>
              </a:lnSpc>
            </a:pPr>
            <a:r>
              <a:rPr lang="en-US" sz="2200" kern="0" dirty="0"/>
              <a:t>Future work</a:t>
            </a:r>
          </a:p>
          <a:p>
            <a:pPr lvl="2" algn="just">
              <a:lnSpc>
                <a:spcPct val="90000"/>
              </a:lnSpc>
            </a:pPr>
            <a:r>
              <a:rPr lang="en-US" kern="0" dirty="0"/>
              <a:t>improve computational efficiency by exploring a reduced pruning search space</a:t>
            </a:r>
          </a:p>
          <a:p>
            <a:pPr lvl="2" algn="just">
              <a:lnSpc>
                <a:spcPct val="90000"/>
              </a:lnSpc>
            </a:pPr>
            <a:r>
              <a:rPr lang="en-US" dirty="0"/>
              <a:t>extend our method to deep convolutional neural networks</a:t>
            </a:r>
          </a:p>
          <a:p>
            <a:pPr lvl="2" algn="just">
              <a:lnSpc>
                <a:spcPct val="90000"/>
              </a:lnSpc>
            </a:pPr>
            <a:r>
              <a:rPr lang="en-US" dirty="0"/>
              <a:t>explore in the context of continual learning.</a:t>
            </a:r>
          </a:p>
          <a:p>
            <a:pPr lvl="2">
              <a:lnSpc>
                <a:spcPct val="90000"/>
              </a:lnSpc>
            </a:pPr>
            <a:endParaRPr lang="en-US" dirty="0"/>
          </a:p>
          <a:p>
            <a:pPr lvl="2">
              <a:lnSpc>
                <a:spcPct val="90000"/>
              </a:lnSpc>
            </a:pPr>
            <a:endParaRPr lang="en-US" sz="2800" kern="0" dirty="0"/>
          </a:p>
          <a:p>
            <a:pPr lvl="1">
              <a:lnSpc>
                <a:spcPct val="90000"/>
              </a:lnSpc>
            </a:pPr>
            <a:endParaRPr lang="en-US" kern="0" dirty="0"/>
          </a:p>
          <a:p>
            <a:pPr lvl="1">
              <a:lnSpc>
                <a:spcPct val="90000"/>
              </a:lnSpc>
            </a:pPr>
            <a:endParaRPr lang="en-US" kern="0" dirty="0"/>
          </a:p>
          <a:p>
            <a:pPr>
              <a:lnSpc>
                <a:spcPct val="90000"/>
              </a:lnSpc>
            </a:pPr>
            <a:endParaRPr lang="en-GB" sz="2800" kern="0" dirty="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E01842FB-5F95-8785-FB09-ACC94E93D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381000" cy="457200"/>
          </a:xfrm>
        </p:spPr>
        <p:txBody>
          <a:bodyPr/>
          <a:lstStyle/>
          <a:p>
            <a:fld id="{93589482-C909-46BD-B987-2EE6CA35C115}" type="slidenum">
              <a:rPr lang="en-US" smtClean="0">
                <a:solidFill>
                  <a:srgbClr val="808080"/>
                </a:solidFill>
              </a:rPr>
              <a:pPr/>
              <a:t>36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4075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9C7883-5F8A-C649-DF67-BEDDE3724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9482-C909-46BD-B987-2EE6CA35C115}" type="slidenum">
              <a:rPr lang="en-US" smtClean="0">
                <a:solidFill>
                  <a:srgbClr val="808080"/>
                </a:solidFill>
              </a:rPr>
              <a:pPr/>
              <a:t>37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6BB2BA-D42D-3785-577F-11CB049625A7}"/>
              </a:ext>
            </a:extLst>
          </p:cNvPr>
          <p:cNvSpPr/>
          <p:nvPr/>
        </p:nvSpPr>
        <p:spPr bwMode="auto">
          <a:xfrm>
            <a:off x="323528" y="0"/>
            <a:ext cx="1296144" cy="938104"/>
          </a:xfrm>
          <a:prstGeom prst="rect">
            <a:avLst/>
          </a:prstGeom>
          <a:solidFill>
            <a:srgbClr val="003366"/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" pitchFamily="-8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4180D01-1454-4F98-FFD9-2A22990EB394}"/>
              </a:ext>
            </a:extLst>
          </p:cNvPr>
          <p:cNvSpPr txBox="1">
            <a:spLocks/>
          </p:cNvSpPr>
          <p:nvPr/>
        </p:nvSpPr>
        <p:spPr bwMode="auto">
          <a:xfrm>
            <a:off x="1187624" y="2924944"/>
            <a:ext cx="5688632" cy="2004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2553"/>
              </a:buClr>
              <a:buChar char="•"/>
              <a:defRPr sz="2600">
                <a:solidFill>
                  <a:srgbClr val="4D3A31"/>
                </a:solidFill>
                <a:latin typeface="+mn-lt"/>
                <a:ea typeface="ＭＳ Ｐゴシック" pitchFamily="-8" charset="-128"/>
                <a:cs typeface="ＭＳ Ｐゴシック" pitchFamily="-8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9pPr>
          </a:lstStyle>
          <a:p>
            <a:pPr marL="914400" lvl="2" indent="0">
              <a:lnSpc>
                <a:spcPct val="90000"/>
              </a:lnSpc>
              <a:buNone/>
            </a:pPr>
            <a:r>
              <a:rPr lang="en-US" sz="2800" dirty="0"/>
              <a:t>Thank you for your attention!</a:t>
            </a:r>
          </a:p>
          <a:p>
            <a:pPr marL="914400" lvl="2" indent="0">
              <a:lnSpc>
                <a:spcPct val="90000"/>
              </a:lnSpc>
              <a:buNone/>
            </a:pPr>
            <a:endParaRPr lang="en-US" sz="2800" kern="0" dirty="0"/>
          </a:p>
          <a:p>
            <a:pPr lvl="1">
              <a:lnSpc>
                <a:spcPct val="90000"/>
              </a:lnSpc>
            </a:pPr>
            <a:endParaRPr lang="en-US" kern="0" dirty="0"/>
          </a:p>
          <a:p>
            <a:pPr lvl="1">
              <a:lnSpc>
                <a:spcPct val="90000"/>
              </a:lnSpc>
            </a:pPr>
            <a:endParaRPr lang="en-US" kern="0" dirty="0"/>
          </a:p>
          <a:p>
            <a:pPr>
              <a:lnSpc>
                <a:spcPct val="90000"/>
              </a:lnSpc>
            </a:pPr>
            <a:endParaRPr lang="en-GB" sz="2800" kern="0" dirty="0"/>
          </a:p>
        </p:txBody>
      </p:sp>
    </p:spTree>
    <p:extLst>
      <p:ext uri="{BB962C8B-B14F-4D97-AF65-F5344CB8AC3E}">
        <p14:creationId xmlns:p14="http://schemas.microsoft.com/office/powerpoint/2010/main" val="41503450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9EA5B99-E5C5-4826-B861-254140F59980}"/>
              </a:ext>
            </a:extLst>
          </p:cNvPr>
          <p:cNvSpPr/>
          <p:nvPr/>
        </p:nvSpPr>
        <p:spPr bwMode="auto">
          <a:xfrm>
            <a:off x="323528" y="0"/>
            <a:ext cx="1296144" cy="938104"/>
          </a:xfrm>
          <a:prstGeom prst="rect">
            <a:avLst/>
          </a:prstGeom>
          <a:solidFill>
            <a:srgbClr val="003366"/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" pitchFamily="-8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660E2F2-AADD-4257-A60F-915488B57755}"/>
              </a:ext>
            </a:extLst>
          </p:cNvPr>
          <p:cNvSpPr txBox="1">
            <a:spLocks/>
          </p:cNvSpPr>
          <p:nvPr/>
        </p:nvSpPr>
        <p:spPr bwMode="auto">
          <a:xfrm>
            <a:off x="2158441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+mj-lt"/>
                <a:ea typeface="ＭＳ Ｐゴシック" pitchFamily="-8" charset="-128"/>
                <a:cs typeface="ＭＳ Ｐゴシック" pitchFamily="-8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9pPr>
          </a:lstStyle>
          <a:p>
            <a:pPr lvl="0"/>
            <a:r>
              <a:rPr kumimoji="1"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Overparameterization </a:t>
            </a:r>
          </a:p>
          <a:p>
            <a:pPr lvl="0"/>
            <a:r>
              <a:rPr kumimoji="1"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&amp; Generalization</a:t>
            </a:r>
            <a:endParaRPr kumimoji="1" lang="zh-CN" altLang="en-US" dirty="0">
              <a:solidFill>
                <a:schemeClr val="bg1"/>
              </a:soli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2BFE88-0B63-4ABE-9E5F-0C4EFAA97F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6" t="3715"/>
          <a:stretch/>
        </p:blipFill>
        <p:spPr>
          <a:xfrm>
            <a:off x="323528" y="1268760"/>
            <a:ext cx="8064896" cy="524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6354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9EA5B99-E5C5-4826-B861-254140F59980}"/>
              </a:ext>
            </a:extLst>
          </p:cNvPr>
          <p:cNvSpPr/>
          <p:nvPr/>
        </p:nvSpPr>
        <p:spPr bwMode="auto">
          <a:xfrm>
            <a:off x="323528" y="0"/>
            <a:ext cx="1296144" cy="938104"/>
          </a:xfrm>
          <a:prstGeom prst="rect">
            <a:avLst/>
          </a:prstGeom>
          <a:solidFill>
            <a:srgbClr val="003366"/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" pitchFamily="-8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660E2F2-AADD-4257-A60F-915488B57755}"/>
              </a:ext>
            </a:extLst>
          </p:cNvPr>
          <p:cNvSpPr txBox="1">
            <a:spLocks/>
          </p:cNvSpPr>
          <p:nvPr/>
        </p:nvSpPr>
        <p:spPr bwMode="auto">
          <a:xfrm>
            <a:off x="2158441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+mj-lt"/>
                <a:ea typeface="ＭＳ Ｐゴシック" pitchFamily="-8" charset="-128"/>
                <a:cs typeface="ＭＳ Ｐゴシック" pitchFamily="-8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9pPr>
          </a:lstStyle>
          <a:p>
            <a:pPr lvl="0"/>
            <a:r>
              <a:rPr kumimoji="1"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Overparameterization </a:t>
            </a:r>
          </a:p>
          <a:p>
            <a:pPr lvl="0"/>
            <a:r>
              <a:rPr kumimoji="1"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&amp; Generalization</a:t>
            </a:r>
            <a:endParaRPr kumimoji="1" lang="zh-CN" altLang="en-US" dirty="0">
              <a:solidFill>
                <a:schemeClr val="bg1"/>
              </a:soli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198A77-3C90-4B15-86D1-4CDEDD838B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0" t="3966"/>
          <a:stretch/>
        </p:blipFill>
        <p:spPr>
          <a:xfrm>
            <a:off x="323528" y="1268760"/>
            <a:ext cx="8368356" cy="494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07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 idx="4294967295"/>
          </p:nvPr>
        </p:nvSpPr>
        <p:spPr>
          <a:xfrm>
            <a:off x="1835696" y="188640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What is neural pruning?</a:t>
            </a:r>
          </a:p>
        </p:txBody>
      </p:sp>
      <p:sp>
        <p:nvSpPr>
          <p:cNvPr id="60419" name="Rectangle 3"/>
          <p:cNvSpPr>
            <a:spLocks noGrp="1"/>
          </p:cNvSpPr>
          <p:nvPr>
            <p:ph type="body" idx="4294967295"/>
          </p:nvPr>
        </p:nvSpPr>
        <p:spPr>
          <a:xfrm>
            <a:off x="323528" y="1328123"/>
            <a:ext cx="7704856" cy="11430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sz="2200" dirty="0"/>
              <a:t>Neural pruning removes redundant parameters such as connections or neurons from a neural network without hurting its predictive performance. </a:t>
            </a:r>
          </a:p>
          <a:p>
            <a:pPr lvl="1"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GB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04834B-794E-495F-82F4-42CA401D5769}"/>
              </a:ext>
            </a:extLst>
          </p:cNvPr>
          <p:cNvSpPr/>
          <p:nvPr/>
        </p:nvSpPr>
        <p:spPr bwMode="auto">
          <a:xfrm>
            <a:off x="323528" y="0"/>
            <a:ext cx="1296144" cy="938104"/>
          </a:xfrm>
          <a:prstGeom prst="rect">
            <a:avLst/>
          </a:prstGeom>
          <a:solidFill>
            <a:srgbClr val="003366"/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" pitchFamily="-8" charset="0"/>
            </a:endParaRPr>
          </a:p>
        </p:txBody>
      </p:sp>
      <p:cxnSp>
        <p:nvCxnSpPr>
          <p:cNvPr id="11" name="直线箭头连接符 14">
            <a:extLst>
              <a:ext uri="{FF2B5EF4-FFF2-40B4-BE49-F238E27FC236}">
                <a16:creationId xmlns:a16="http://schemas.microsoft.com/office/drawing/2014/main" id="{F116543E-5CEC-4333-B7A9-4D3026AF5A6A}"/>
              </a:ext>
            </a:extLst>
          </p:cNvPr>
          <p:cNvCxnSpPr>
            <a:cxnSpLocks/>
          </p:cNvCxnSpPr>
          <p:nvPr/>
        </p:nvCxnSpPr>
        <p:spPr>
          <a:xfrm>
            <a:off x="4501758" y="4368664"/>
            <a:ext cx="579615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12" name="图片 7">
            <a:extLst>
              <a:ext uri="{FF2B5EF4-FFF2-40B4-BE49-F238E27FC236}">
                <a16:creationId xmlns:a16="http://schemas.microsoft.com/office/drawing/2014/main" id="{3DE7EC2A-CC20-443A-A835-F53D9AC1D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958" y="3001680"/>
            <a:ext cx="2872800" cy="3189188"/>
          </a:xfrm>
          <a:prstGeom prst="rect">
            <a:avLst/>
          </a:prstGeom>
        </p:spPr>
      </p:pic>
      <p:pic>
        <p:nvPicPr>
          <p:cNvPr id="13" name="图片 9">
            <a:extLst>
              <a:ext uri="{FF2B5EF4-FFF2-40B4-BE49-F238E27FC236}">
                <a16:creationId xmlns:a16="http://schemas.microsoft.com/office/drawing/2014/main" id="{3E9E2321-5F59-4F47-B535-F96BAB0AF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600" y="3024446"/>
            <a:ext cx="2872800" cy="2424261"/>
          </a:xfrm>
          <a:prstGeom prst="rect">
            <a:avLst/>
          </a:prstGeom>
        </p:spPr>
      </p:pic>
      <p:sp>
        <p:nvSpPr>
          <p:cNvPr id="14" name="文本框 11">
            <a:extLst>
              <a:ext uri="{FF2B5EF4-FFF2-40B4-BE49-F238E27FC236}">
                <a16:creationId xmlns:a16="http://schemas.microsoft.com/office/drawing/2014/main" id="{3CB17C98-4059-4271-AA29-4D5D13498FE0}"/>
              </a:ext>
            </a:extLst>
          </p:cNvPr>
          <p:cNvSpPr txBox="1"/>
          <p:nvPr/>
        </p:nvSpPr>
        <p:spPr>
          <a:xfrm>
            <a:off x="6026787" y="2513370"/>
            <a:ext cx="1798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prstClr val="black"/>
                </a:solidFill>
                <a:ea typeface="DengXian" panose="02010600030101010101" pitchFamily="2" charset="-122"/>
                <a:cs typeface="Arial" panose="020B0604020202020204" pitchFamily="34" charset="0"/>
              </a:rPr>
              <a:t>after pruning</a:t>
            </a:r>
            <a:endParaRPr kumimoji="1" lang="zh-CN" altLang="en-US" dirty="0">
              <a:solidFill>
                <a:prstClr val="black"/>
              </a:solidFill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5" name="文本框 7">
            <a:extLst>
              <a:ext uri="{FF2B5EF4-FFF2-40B4-BE49-F238E27FC236}">
                <a16:creationId xmlns:a16="http://schemas.microsoft.com/office/drawing/2014/main" id="{CCB7C1D6-3896-4E14-B3F4-02C785AEA4B2}"/>
              </a:ext>
            </a:extLst>
          </p:cNvPr>
          <p:cNvSpPr txBox="1"/>
          <p:nvPr/>
        </p:nvSpPr>
        <p:spPr>
          <a:xfrm>
            <a:off x="2166198" y="2492896"/>
            <a:ext cx="1798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prstClr val="black"/>
                </a:solidFill>
                <a:ea typeface="等线" panose="02010600030101010101" pitchFamily="2" charset="-122"/>
                <a:cs typeface="Arial" panose="020B0604020202020204" pitchFamily="34" charset="0"/>
              </a:rPr>
              <a:t>before pruning</a:t>
            </a:r>
            <a:endParaRPr kumimoji="1" lang="zh-CN" altLang="en-US" dirty="0">
              <a:solidFill>
                <a:prstClr val="black"/>
              </a:solidFill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89B23CD-7AF9-CC14-AF8E-D0433E2717EB}"/>
              </a:ext>
            </a:extLst>
          </p:cNvPr>
          <p:cNvSpPr txBox="1">
            <a:spLocks/>
          </p:cNvSpPr>
          <p:nvPr/>
        </p:nvSpPr>
        <p:spPr bwMode="auto">
          <a:xfrm>
            <a:off x="8534400" y="62484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800" kern="1200" baseline="0">
                <a:solidFill>
                  <a:schemeClr val="bg2"/>
                </a:solidFill>
                <a:latin typeface="Arial" charset="0"/>
                <a:ea typeface="ＭＳ Ｐゴシック" pitchFamily="-28" charset="-12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89482-C909-46BD-B987-2EE6CA35C115}" type="slidenum">
              <a:rPr lang="en-US" smtClean="0">
                <a:solidFill>
                  <a:srgbClr val="808080"/>
                </a:solidFill>
              </a:rPr>
              <a:pPr/>
              <a:t>4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0026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9EA5B99-E5C5-4826-B861-254140F59980}"/>
              </a:ext>
            </a:extLst>
          </p:cNvPr>
          <p:cNvSpPr/>
          <p:nvPr/>
        </p:nvSpPr>
        <p:spPr bwMode="auto">
          <a:xfrm>
            <a:off x="323528" y="0"/>
            <a:ext cx="1296144" cy="938104"/>
          </a:xfrm>
          <a:prstGeom prst="rect">
            <a:avLst/>
          </a:prstGeom>
          <a:solidFill>
            <a:srgbClr val="003366"/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" pitchFamily="-8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660E2F2-AADD-4257-A60F-915488B57755}"/>
              </a:ext>
            </a:extLst>
          </p:cNvPr>
          <p:cNvSpPr txBox="1">
            <a:spLocks/>
          </p:cNvSpPr>
          <p:nvPr/>
        </p:nvSpPr>
        <p:spPr bwMode="auto">
          <a:xfrm>
            <a:off x="2158441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+mj-lt"/>
                <a:ea typeface="ＭＳ Ｐゴシック" pitchFamily="-8" charset="-128"/>
                <a:cs typeface="ＭＳ Ｐゴシック" pitchFamily="-8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9pPr>
          </a:lstStyle>
          <a:p>
            <a:pPr lvl="0"/>
            <a:r>
              <a:rPr kumimoji="1"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Overparameterization </a:t>
            </a:r>
          </a:p>
          <a:p>
            <a:pPr lvl="0"/>
            <a:r>
              <a:rPr kumimoji="1"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&amp; Generalization</a:t>
            </a:r>
            <a:endParaRPr kumimoji="1" lang="zh-CN" altLang="en-US" dirty="0">
              <a:solidFill>
                <a:schemeClr val="bg1"/>
              </a:soli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B798EA-4EE0-4B44-AA4D-79E6793479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9" t="4713" r="1506" b="2265"/>
          <a:stretch/>
        </p:blipFill>
        <p:spPr>
          <a:xfrm>
            <a:off x="323528" y="1268760"/>
            <a:ext cx="7920880" cy="518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187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 idx="4294967295"/>
          </p:nvPr>
        </p:nvSpPr>
        <p:spPr>
          <a:xfrm>
            <a:off x="1835696" y="188640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What is neural pruning?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04834B-794E-495F-82F4-42CA401D5769}"/>
              </a:ext>
            </a:extLst>
          </p:cNvPr>
          <p:cNvSpPr/>
          <p:nvPr/>
        </p:nvSpPr>
        <p:spPr bwMode="auto">
          <a:xfrm>
            <a:off x="323528" y="0"/>
            <a:ext cx="1296144" cy="938104"/>
          </a:xfrm>
          <a:prstGeom prst="rect">
            <a:avLst/>
          </a:prstGeom>
          <a:solidFill>
            <a:srgbClr val="003366"/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" pitchFamily="-8" charset="0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31747179-B22B-4028-8135-570124E00CDD}"/>
              </a:ext>
            </a:extLst>
          </p:cNvPr>
          <p:cNvSpPr/>
          <p:nvPr/>
        </p:nvSpPr>
        <p:spPr>
          <a:xfrm>
            <a:off x="1259632" y="2013228"/>
            <a:ext cx="703954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00000"/>
              </a:lnSpc>
              <a:buSzPct val="100000"/>
              <a:buAutoNum type="arabicParenR"/>
            </a:pPr>
            <a:r>
              <a:rPr kumimoji="1" lang="en-US" altLang="zh-CN" sz="2200" dirty="0">
                <a:solidFill>
                  <a:srgbClr val="4D3A31"/>
                </a:solidFill>
                <a:ea typeface="DengXian" panose="02010600030101010101" pitchFamily="2" charset="-122"/>
                <a:cs typeface="Arial" panose="020B0604020202020204" pitchFamily="34" charset="0"/>
              </a:rPr>
              <a:t>train a neural network from scratch</a:t>
            </a:r>
          </a:p>
          <a:p>
            <a:pPr marL="457200" indent="-457200" algn="just">
              <a:lnSpc>
                <a:spcPct val="200000"/>
              </a:lnSpc>
              <a:buSzPct val="100000"/>
              <a:buAutoNum type="arabicParenR"/>
            </a:pPr>
            <a:r>
              <a:rPr kumimoji="1" lang="en-US" altLang="zh-CN" sz="2200" dirty="0">
                <a:solidFill>
                  <a:srgbClr val="4D3A31"/>
                </a:solidFill>
                <a:ea typeface="DengXian" panose="02010600030101010101" pitchFamily="2" charset="-122"/>
                <a:cs typeface="Arial" panose="020B0604020202020204" pitchFamily="34" charset="0"/>
              </a:rPr>
              <a:t>rank parameters with a criterion for importance</a:t>
            </a:r>
          </a:p>
          <a:p>
            <a:pPr marL="457200" indent="-457200" algn="just">
              <a:lnSpc>
                <a:spcPct val="200000"/>
              </a:lnSpc>
              <a:buSzPct val="100000"/>
              <a:buAutoNum type="arabicParenR"/>
            </a:pPr>
            <a:r>
              <a:rPr kumimoji="1" lang="en-US" altLang="zh-CN" sz="2200" dirty="0">
                <a:solidFill>
                  <a:srgbClr val="4D3A31"/>
                </a:solidFill>
                <a:ea typeface="DengXian" panose="02010600030101010101" pitchFamily="2" charset="-122"/>
                <a:cs typeface="Arial" panose="020B0604020202020204" pitchFamily="34" charset="0"/>
              </a:rPr>
              <a:t>prune least important parameters</a:t>
            </a:r>
          </a:p>
          <a:p>
            <a:pPr marL="457200" indent="-457200" algn="just">
              <a:lnSpc>
                <a:spcPct val="200000"/>
              </a:lnSpc>
              <a:buSzPct val="100000"/>
              <a:buAutoNum type="arabicParenR"/>
            </a:pPr>
            <a:r>
              <a:rPr kumimoji="1" lang="en-US" altLang="zh-CN" sz="2200" dirty="0">
                <a:solidFill>
                  <a:srgbClr val="4D3A31"/>
                </a:solidFill>
                <a:ea typeface="DengXian" panose="02010600030101010101" pitchFamily="2" charset="-122"/>
                <a:cs typeface="Arial" panose="020B0604020202020204" pitchFamily="34" charset="0"/>
              </a:rPr>
              <a:t>fine-tune the remaining network</a:t>
            </a:r>
          </a:p>
          <a:p>
            <a:pPr marL="457200" indent="-457200" algn="just">
              <a:buSzPct val="100000"/>
              <a:buAutoNum type="arabicParenR"/>
            </a:pPr>
            <a:endParaRPr kumimoji="1" lang="en-US" altLang="zh-CN" sz="2200" dirty="0">
              <a:solidFill>
                <a:srgbClr val="4D3A31"/>
              </a:solidFill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457200" indent="-457200" algn="just">
              <a:buSzPct val="100000"/>
              <a:buAutoNum type="arabicParenR"/>
            </a:pPr>
            <a:endParaRPr kumimoji="1" lang="en-US" altLang="zh-CN" sz="2200" dirty="0">
              <a:solidFill>
                <a:prstClr val="black"/>
              </a:solidFill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457200" indent="-457200" algn="just">
              <a:buSzPct val="100000"/>
              <a:buAutoNum type="arabicParenR"/>
            </a:pPr>
            <a:endParaRPr kumimoji="1" lang="en-US" altLang="zh-CN" sz="2200" dirty="0">
              <a:solidFill>
                <a:prstClr val="black"/>
              </a:solidFill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457200" indent="-457200" algn="just">
              <a:buSzPct val="150000"/>
              <a:buAutoNum type="arabicParenR"/>
            </a:pPr>
            <a:endParaRPr kumimoji="1" lang="en-US" altLang="zh-CN" sz="2400" dirty="0">
              <a:solidFill>
                <a:prstClr val="black"/>
              </a:solidFill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E715E791-D80F-F24A-4892-1B36BD0BC1F1}"/>
              </a:ext>
            </a:extLst>
          </p:cNvPr>
          <p:cNvSpPr txBox="1">
            <a:spLocks/>
          </p:cNvSpPr>
          <p:nvPr/>
        </p:nvSpPr>
        <p:spPr bwMode="auto">
          <a:xfrm>
            <a:off x="8534400" y="62484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800" kern="1200" baseline="0">
                <a:solidFill>
                  <a:schemeClr val="bg2"/>
                </a:solidFill>
                <a:latin typeface="Arial" charset="0"/>
                <a:ea typeface="ＭＳ Ｐゴシック" pitchFamily="-28" charset="-12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89482-C909-46BD-B987-2EE6CA35C115}" type="slidenum">
              <a:rPr lang="en-US" smtClean="0">
                <a:solidFill>
                  <a:srgbClr val="808080"/>
                </a:solidFill>
              </a:rPr>
              <a:pPr/>
              <a:t>5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062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 idx="4294967295"/>
          </p:nvPr>
        </p:nvSpPr>
        <p:spPr>
          <a:xfrm>
            <a:off x="1835696" y="188640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Why neural pruning?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04834B-794E-495F-82F4-42CA401D5769}"/>
              </a:ext>
            </a:extLst>
          </p:cNvPr>
          <p:cNvSpPr/>
          <p:nvPr/>
        </p:nvSpPr>
        <p:spPr bwMode="auto">
          <a:xfrm>
            <a:off x="323528" y="0"/>
            <a:ext cx="1296144" cy="938104"/>
          </a:xfrm>
          <a:prstGeom prst="rect">
            <a:avLst/>
          </a:prstGeom>
          <a:solidFill>
            <a:srgbClr val="003366"/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" pitchFamily="-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B8FFDF9-7BFC-4FDE-A756-26B1D90810E0}"/>
              </a:ext>
            </a:extLst>
          </p:cNvPr>
          <p:cNvSpPr txBox="1">
            <a:spLocks/>
          </p:cNvSpPr>
          <p:nvPr/>
        </p:nvSpPr>
        <p:spPr bwMode="auto">
          <a:xfrm>
            <a:off x="299864" y="1385392"/>
            <a:ext cx="8712968" cy="5067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2553"/>
              </a:buClr>
              <a:buChar char="•"/>
              <a:defRPr sz="2600">
                <a:solidFill>
                  <a:srgbClr val="4D3A31"/>
                </a:solidFill>
                <a:latin typeface="+mn-lt"/>
                <a:ea typeface="ＭＳ Ｐゴシック" pitchFamily="-8" charset="-128"/>
                <a:cs typeface="ＭＳ Ｐゴシック" pitchFamily="-8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9pPr>
          </a:lstStyle>
          <a:p>
            <a:pPr>
              <a:lnSpc>
                <a:spcPct val="150000"/>
              </a:lnSpc>
              <a:buSzPct val="50000"/>
              <a:buFont typeface="Wingdings" pitchFamily="2" charset="2"/>
              <a:buChar char="u"/>
            </a:pPr>
            <a:r>
              <a:rPr kumimoji="1"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reduce network size, inference time and energy consumption</a:t>
            </a:r>
          </a:p>
          <a:p>
            <a:pPr lvl="1">
              <a:lnSpc>
                <a:spcPct val="150000"/>
              </a:lnSpc>
              <a:buClr>
                <a:srgbClr val="4D3A31"/>
              </a:buClr>
              <a:buSzPct val="100000"/>
              <a:buFont typeface="Arial" panose="020B0604020202020204" pitchFamily="34" charset="0"/>
              <a:buChar char="‒"/>
            </a:pPr>
            <a:r>
              <a:rPr kumimoji="1"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the AlexNet model - 61M weight parameters - 244MB storage space – 0.7B FLOPs</a:t>
            </a:r>
          </a:p>
          <a:p>
            <a:pPr lvl="1">
              <a:lnSpc>
                <a:spcPct val="150000"/>
              </a:lnSpc>
              <a:buClr>
                <a:srgbClr val="4D3A31"/>
              </a:buClr>
              <a:buSzPct val="100000"/>
              <a:buFont typeface="Arial" panose="020B0604020202020204" pitchFamily="34" charset="0"/>
              <a:buChar char="‒"/>
            </a:pPr>
            <a:r>
              <a:rPr kumimoji="1"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deployed on mobile/resource-constrained devices</a:t>
            </a:r>
          </a:p>
          <a:p>
            <a:pPr>
              <a:lnSpc>
                <a:spcPct val="150000"/>
              </a:lnSpc>
              <a:buSzPct val="50000"/>
              <a:buFont typeface="Wingdings" pitchFamily="2" charset="2"/>
              <a:buChar char="u"/>
            </a:pPr>
            <a:r>
              <a:rPr kumimoji="1"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improve generalization</a:t>
            </a:r>
          </a:p>
          <a:p>
            <a:pPr lvl="1">
              <a:lnSpc>
                <a:spcPct val="150000"/>
              </a:lnSpc>
              <a:buClr>
                <a:srgbClr val="4D3A31"/>
              </a:buClr>
              <a:buSzPct val="100000"/>
              <a:buFont typeface="Arial" panose="020B0604020202020204" pitchFamily="34" charset="0"/>
              <a:buChar char="‒"/>
            </a:pPr>
            <a:r>
              <a:rPr kumimoji="1"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‘two green points [pruned networks with different pruning ratios] achieve slightly better accuracy than the original model…’ (Han et al., 2015)</a:t>
            </a:r>
          </a:p>
          <a:p>
            <a:pPr lvl="1">
              <a:lnSpc>
                <a:spcPct val="150000"/>
              </a:lnSpc>
              <a:buClr>
                <a:srgbClr val="4D3A31"/>
              </a:buClr>
              <a:buSzPct val="100000"/>
              <a:buFont typeface="Arial" panose="020B0604020202020204" pitchFamily="34" charset="0"/>
              <a:buChar char="‒"/>
            </a:pPr>
            <a:r>
              <a:rPr kumimoji="1"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The network's speed improved significantly, and its recognition accuracy increased slightly. </a:t>
            </a:r>
            <a:r>
              <a:rPr kumimoji="1"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" altLang="zh-CN" sz="1800" dirty="0" err="1"/>
              <a:t>LeCun</a:t>
            </a:r>
            <a:r>
              <a:rPr lang="en" altLang="zh-CN" sz="1800" dirty="0"/>
              <a:t> et al., 1989)</a:t>
            </a:r>
            <a:endParaRPr kumimoji="1" lang="en-US" altLang="zh-CN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SzPct val="50000"/>
              <a:buFont typeface="Wingdings" pitchFamily="2" charset="2"/>
              <a:buChar char="u"/>
            </a:pPr>
            <a:r>
              <a:rPr kumimoji="1"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application in continual/incremental learning research area</a:t>
            </a:r>
          </a:p>
          <a:p>
            <a:pPr marL="0" indent="0">
              <a:lnSpc>
                <a:spcPct val="150000"/>
              </a:lnSpc>
              <a:buSzPct val="50000"/>
              <a:buNone/>
            </a:pPr>
            <a:endParaRPr kumimoji="1" lang="zh-CN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SzPct val="80000"/>
              <a:buNone/>
            </a:pPr>
            <a:endParaRPr kumimoji="1"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en-US" sz="2800" kern="0" dirty="0"/>
          </a:p>
          <a:p>
            <a:pPr lvl="1">
              <a:lnSpc>
                <a:spcPct val="90000"/>
              </a:lnSpc>
            </a:pPr>
            <a:endParaRPr lang="en-US" kern="0" dirty="0"/>
          </a:p>
          <a:p>
            <a:pPr lvl="1">
              <a:lnSpc>
                <a:spcPct val="90000"/>
              </a:lnSpc>
            </a:pPr>
            <a:endParaRPr lang="en-US" kern="0" dirty="0"/>
          </a:p>
          <a:p>
            <a:pPr>
              <a:lnSpc>
                <a:spcPct val="90000"/>
              </a:lnSpc>
            </a:pPr>
            <a:endParaRPr lang="en-GB" sz="2800" kern="0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00B66F1-7F89-772C-27D4-68B01176D806}"/>
              </a:ext>
            </a:extLst>
          </p:cNvPr>
          <p:cNvSpPr txBox="1"/>
          <p:nvPr/>
        </p:nvSpPr>
        <p:spPr>
          <a:xfrm>
            <a:off x="281238" y="6115362"/>
            <a:ext cx="85628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1000" dirty="0"/>
              <a:t>Song Han, Jeff Pool, John Tran, and William Dally. Learning both weights and connections for efficient neural network. </a:t>
            </a:r>
            <a:r>
              <a:rPr lang="en" altLang="zh-CN" sz="1000" i="1" dirty="0"/>
              <a:t>Advances in neural information processing systems</a:t>
            </a:r>
            <a:r>
              <a:rPr lang="en" altLang="zh-CN" sz="1000" dirty="0"/>
              <a:t>, 28, 2015.</a:t>
            </a:r>
          </a:p>
          <a:p>
            <a:r>
              <a:rPr lang="en" altLang="zh-CN" sz="1000" dirty="0"/>
              <a:t>Yann </a:t>
            </a:r>
            <a:r>
              <a:rPr lang="en" altLang="zh-CN" sz="1000" dirty="0" err="1"/>
              <a:t>LeCun</a:t>
            </a:r>
            <a:r>
              <a:rPr lang="en" altLang="zh-CN" sz="1000" dirty="0"/>
              <a:t>, John </a:t>
            </a:r>
            <a:r>
              <a:rPr lang="en" altLang="zh-CN" sz="1000" dirty="0" err="1"/>
              <a:t>Denker</a:t>
            </a:r>
            <a:r>
              <a:rPr lang="en" altLang="zh-CN" sz="1000" dirty="0"/>
              <a:t>, and Sara </a:t>
            </a:r>
            <a:r>
              <a:rPr lang="en" altLang="zh-CN" sz="1000" dirty="0" err="1"/>
              <a:t>Solla</a:t>
            </a:r>
            <a:r>
              <a:rPr lang="en" altLang="zh-CN" sz="1000" dirty="0"/>
              <a:t>. </a:t>
            </a:r>
            <a:r>
              <a:rPr lang="en" altLang="zh-CN" sz="1000" i="1" dirty="0"/>
              <a:t>Optimal brain damage</a:t>
            </a:r>
            <a:r>
              <a:rPr lang="en" altLang="zh-CN" sz="1000" dirty="0"/>
              <a:t>. Advances in neural information processing systems, 2, 1989.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E37943B8-FF74-4ED8-FA16-D21EBFF9CAEA}"/>
              </a:ext>
            </a:extLst>
          </p:cNvPr>
          <p:cNvSpPr txBox="1">
            <a:spLocks/>
          </p:cNvSpPr>
          <p:nvPr/>
        </p:nvSpPr>
        <p:spPr bwMode="auto">
          <a:xfrm>
            <a:off x="8534400" y="62484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800" kern="1200" baseline="0">
                <a:solidFill>
                  <a:schemeClr val="bg2"/>
                </a:solidFill>
                <a:latin typeface="Arial" charset="0"/>
                <a:ea typeface="ＭＳ Ｐゴシック" pitchFamily="-28" charset="-12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89482-C909-46BD-B987-2EE6CA35C115}" type="slidenum">
              <a:rPr lang="en-US" smtClean="0">
                <a:solidFill>
                  <a:srgbClr val="808080"/>
                </a:solidFill>
              </a:rPr>
              <a:pPr/>
              <a:t>6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97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CB4400-D761-47B2-B02F-A56C2E4E1C79}"/>
              </a:ext>
            </a:extLst>
          </p:cNvPr>
          <p:cNvSpPr/>
          <p:nvPr/>
        </p:nvSpPr>
        <p:spPr bwMode="auto">
          <a:xfrm>
            <a:off x="323528" y="0"/>
            <a:ext cx="1296144" cy="938104"/>
          </a:xfrm>
          <a:prstGeom prst="rect">
            <a:avLst/>
          </a:prstGeom>
          <a:solidFill>
            <a:srgbClr val="003366"/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" pitchFamily="-8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C081D3C-D8AA-4CB3-ACD7-936A6A1CABFC}"/>
              </a:ext>
            </a:extLst>
          </p:cNvPr>
          <p:cNvSpPr txBox="1">
            <a:spLocks/>
          </p:cNvSpPr>
          <p:nvPr/>
        </p:nvSpPr>
        <p:spPr bwMode="auto">
          <a:xfrm>
            <a:off x="1835696" y="18864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+mj-lt"/>
                <a:ea typeface="ＭＳ Ｐゴシック" pitchFamily="-8" charset="-128"/>
                <a:cs typeface="ＭＳ Ｐゴシック" pitchFamily="-8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9pPr>
          </a:lstStyle>
          <a:p>
            <a:r>
              <a:rPr lang="en-GB" kern="0" dirty="0">
                <a:solidFill>
                  <a:schemeClr val="bg1"/>
                </a:solidFill>
              </a:rPr>
              <a:t>Motivation</a:t>
            </a:r>
          </a:p>
        </p:txBody>
      </p:sp>
      <p:sp>
        <p:nvSpPr>
          <p:cNvPr id="7" name="文本框 3">
            <a:extLst>
              <a:ext uri="{FF2B5EF4-FFF2-40B4-BE49-F238E27FC236}">
                <a16:creationId xmlns:a16="http://schemas.microsoft.com/office/drawing/2014/main" id="{A0D10A7A-A8E3-4EB2-879C-722BF5AA3A0B}"/>
              </a:ext>
            </a:extLst>
          </p:cNvPr>
          <p:cNvSpPr txBox="1"/>
          <p:nvPr/>
        </p:nvSpPr>
        <p:spPr>
          <a:xfrm>
            <a:off x="1123431" y="3924108"/>
            <a:ext cx="6897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reliability of a pruned neural network?</a:t>
            </a:r>
            <a:endParaRPr kumimoji="1" lang="zh-CN" alt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4">
            <a:extLst>
              <a:ext uri="{FF2B5EF4-FFF2-40B4-BE49-F238E27FC236}">
                <a16:creationId xmlns:a16="http://schemas.microsoft.com/office/drawing/2014/main" id="{F000DD4E-4295-494F-9CC7-3EA3A1D0FA75}"/>
              </a:ext>
            </a:extLst>
          </p:cNvPr>
          <p:cNvSpPr txBox="1"/>
          <p:nvPr/>
        </p:nvSpPr>
        <p:spPr>
          <a:xfrm>
            <a:off x="1000809" y="4789112"/>
            <a:ext cx="72265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rgbClr val="00206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Goal</a:t>
            </a:r>
            <a:r>
              <a:rPr lang="en-US" altLang="zh-CN" sz="2200" dirty="0">
                <a:solidFill>
                  <a:srgbClr val="003366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: </a:t>
            </a:r>
            <a:r>
              <a:rPr lang="en-US" altLang="zh-CN" sz="2200" dirty="0">
                <a:solidFill>
                  <a:srgbClr val="4D3A31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quantify the uncertainty of pruned neural networks</a:t>
            </a:r>
            <a:r>
              <a:rPr lang="zh-CN" altLang="zh-CN" sz="2200" dirty="0">
                <a:solidFill>
                  <a:srgbClr val="4D3A3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endParaRPr kumimoji="1" lang="zh-CN" altLang="en-US" sz="2200" dirty="0">
              <a:solidFill>
                <a:srgbClr val="4D3A31"/>
              </a:solidFill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DD071DBD-E4A4-4D05-BCEF-C2AA39527F54}"/>
              </a:ext>
            </a:extLst>
          </p:cNvPr>
          <p:cNvSpPr txBox="1">
            <a:spLocks/>
          </p:cNvSpPr>
          <p:nvPr/>
        </p:nvSpPr>
        <p:spPr bwMode="auto">
          <a:xfrm>
            <a:off x="971600" y="1638001"/>
            <a:ext cx="7073816" cy="1926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2553"/>
              </a:buClr>
              <a:buChar char="•"/>
              <a:defRPr sz="2600">
                <a:solidFill>
                  <a:srgbClr val="4D3A31"/>
                </a:solidFill>
                <a:latin typeface="+mn-lt"/>
                <a:ea typeface="ＭＳ Ｐゴシック" pitchFamily="-8" charset="-128"/>
                <a:cs typeface="ＭＳ Ｐゴシック" pitchFamily="-8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2200" kern="0" dirty="0"/>
              <a:t>Test accuracy of point estimate is currently used as the only evaluation metric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n-US" sz="2200" kern="0" dirty="0"/>
          </a:p>
          <a:p>
            <a:pPr algn="just">
              <a:lnSpc>
                <a:spcPct val="90000"/>
              </a:lnSpc>
            </a:pPr>
            <a:r>
              <a:rPr lang="en-US" sz="2200" kern="0" dirty="0"/>
              <a:t> </a:t>
            </a:r>
            <a:r>
              <a:rPr lang="en-US" altLang="zh-CN" sz="22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Uncertainty measures are important in safety-critical decision-making.</a:t>
            </a:r>
            <a:r>
              <a:rPr lang="zh-CN" altLang="zh-CN" sz="22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1" lang="en-US" altLang="zh-CN" sz="2200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	</a:t>
            </a:r>
          </a:p>
          <a:p>
            <a:pPr algn="just">
              <a:lnSpc>
                <a:spcPct val="90000"/>
              </a:lnSpc>
            </a:pPr>
            <a:endParaRPr lang="en-US" sz="2200" kern="0" dirty="0"/>
          </a:p>
          <a:p>
            <a:pPr marL="457200" lvl="1" indent="0">
              <a:lnSpc>
                <a:spcPct val="90000"/>
              </a:lnSpc>
              <a:buNone/>
            </a:pPr>
            <a:endParaRPr lang="en-US" sz="2800" kern="0" dirty="0"/>
          </a:p>
          <a:p>
            <a:pPr marL="0" indent="0">
              <a:lnSpc>
                <a:spcPct val="90000"/>
              </a:lnSpc>
              <a:buNone/>
            </a:pPr>
            <a:endParaRPr lang="en-GB" sz="3200" kern="0" dirty="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72324255-41A8-B3C6-2B1A-33B00948A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381000" cy="457200"/>
          </a:xfrm>
        </p:spPr>
        <p:txBody>
          <a:bodyPr/>
          <a:lstStyle/>
          <a:p>
            <a:fld id="{93589482-C909-46BD-B987-2EE6CA35C115}" type="slidenum">
              <a:rPr lang="en-US" smtClean="0">
                <a:solidFill>
                  <a:srgbClr val="808080"/>
                </a:solidFill>
              </a:rPr>
              <a:pPr/>
              <a:t>7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682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C8C29B-B37E-4517-A54F-6E49CA7942B9}"/>
              </a:ext>
            </a:extLst>
          </p:cNvPr>
          <p:cNvSpPr/>
          <p:nvPr/>
        </p:nvSpPr>
        <p:spPr bwMode="auto">
          <a:xfrm>
            <a:off x="323528" y="0"/>
            <a:ext cx="1296144" cy="938104"/>
          </a:xfrm>
          <a:prstGeom prst="rect">
            <a:avLst/>
          </a:prstGeom>
          <a:solidFill>
            <a:srgbClr val="003366"/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" pitchFamily="-8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DE4B8B0-18A8-418B-B339-16C04BE23A32}"/>
              </a:ext>
            </a:extLst>
          </p:cNvPr>
          <p:cNvSpPr txBox="1">
            <a:spLocks/>
          </p:cNvSpPr>
          <p:nvPr/>
        </p:nvSpPr>
        <p:spPr bwMode="auto">
          <a:xfrm>
            <a:off x="1835696" y="18864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+mj-lt"/>
                <a:ea typeface="ＭＳ Ｐゴシック" pitchFamily="-8" charset="-128"/>
                <a:cs typeface="ＭＳ Ｐゴシック" pitchFamily="-8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9pPr>
          </a:lstStyle>
          <a:p>
            <a:r>
              <a:rPr lang="en-GB" kern="0" dirty="0">
                <a:solidFill>
                  <a:schemeClr val="bg1"/>
                </a:solidFill>
              </a:rPr>
              <a:t>Our contribution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6BC0498-8B84-403D-9A9A-3CC7ED8E44C2}"/>
              </a:ext>
            </a:extLst>
          </p:cNvPr>
          <p:cNvSpPr txBox="1">
            <a:spLocks/>
          </p:cNvSpPr>
          <p:nvPr/>
        </p:nvSpPr>
        <p:spPr bwMode="auto">
          <a:xfrm>
            <a:off x="863588" y="2132856"/>
            <a:ext cx="7416824" cy="1926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2553"/>
              </a:buClr>
              <a:buChar char="•"/>
              <a:defRPr sz="2600">
                <a:solidFill>
                  <a:srgbClr val="4D3A31"/>
                </a:solidFill>
                <a:latin typeface="+mn-lt"/>
                <a:ea typeface="ＭＳ Ｐゴシック" pitchFamily="-8" charset="-128"/>
                <a:cs typeface="ＭＳ Ｐゴシック" pitchFamily="-8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3A31"/>
                </a:solidFill>
                <a:latin typeface="+mn-lt"/>
                <a:ea typeface="ＭＳ Ｐゴシック" pitchFamily="-8" charset="-128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2200" kern="0" dirty="0"/>
              <a:t>We measured the ICP predictive efficiency of the pruned neural network with several pruning methods on various data sets and network architectures.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n-US" sz="2200" kern="0" dirty="0"/>
          </a:p>
          <a:p>
            <a:pPr algn="just">
              <a:lnSpc>
                <a:spcPct val="90000"/>
              </a:lnSpc>
            </a:pPr>
            <a:r>
              <a:rPr lang="en-US" altLang="zh-CN" sz="22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We proposed a new pruning method based directly on ICP predictive efficiency.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kumimoji="1" lang="en-US" altLang="zh-CN" sz="2200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	</a:t>
            </a:r>
          </a:p>
          <a:p>
            <a:pPr algn="just">
              <a:lnSpc>
                <a:spcPct val="90000"/>
              </a:lnSpc>
            </a:pPr>
            <a:endParaRPr lang="en-US" sz="2200" kern="0" dirty="0"/>
          </a:p>
          <a:p>
            <a:pPr marL="457200" lvl="1" indent="0">
              <a:lnSpc>
                <a:spcPct val="90000"/>
              </a:lnSpc>
              <a:buNone/>
            </a:pPr>
            <a:endParaRPr lang="en-US" sz="2800" kern="0" dirty="0"/>
          </a:p>
          <a:p>
            <a:pPr marL="0" indent="0">
              <a:lnSpc>
                <a:spcPct val="90000"/>
              </a:lnSpc>
              <a:buNone/>
            </a:pPr>
            <a:endParaRPr lang="en-GB" sz="3200" kern="0" dirty="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8E0AEE3C-A14A-A818-C338-1F75C5C11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381000" cy="457200"/>
          </a:xfrm>
        </p:spPr>
        <p:txBody>
          <a:bodyPr/>
          <a:lstStyle/>
          <a:p>
            <a:fld id="{93589482-C909-46BD-B987-2EE6CA35C115}" type="slidenum">
              <a:rPr lang="en-US" smtClean="0">
                <a:solidFill>
                  <a:srgbClr val="808080"/>
                </a:solidFill>
              </a:rPr>
              <a:pPr/>
              <a:t>8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69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D31B8F0-14CB-49F0-8ED0-A1207894E7C1}"/>
              </a:ext>
            </a:extLst>
          </p:cNvPr>
          <p:cNvSpPr/>
          <p:nvPr/>
        </p:nvSpPr>
        <p:spPr bwMode="auto">
          <a:xfrm>
            <a:off x="323528" y="0"/>
            <a:ext cx="1296144" cy="938104"/>
          </a:xfrm>
          <a:prstGeom prst="rect">
            <a:avLst/>
          </a:prstGeom>
          <a:solidFill>
            <a:srgbClr val="003366"/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" pitchFamily="-8" charset="0"/>
            </a:endParaRP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E03FDFF2-D8F0-4AB2-B2F8-998A10BE83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3528" y="6248400"/>
            <a:ext cx="8568952" cy="457200"/>
          </a:xfrm>
        </p:spPr>
        <p:txBody>
          <a:bodyPr/>
          <a:lstStyle/>
          <a:p>
            <a:r>
              <a:rPr lang="en-US" sz="1000" dirty="0"/>
              <a:t>Harris Papadopoulos, </a:t>
            </a:r>
            <a:r>
              <a:rPr lang="en-US" sz="1000" dirty="0" err="1"/>
              <a:t>Volodya</a:t>
            </a:r>
            <a:r>
              <a:rPr lang="en-US" sz="1000" dirty="0"/>
              <a:t> </a:t>
            </a:r>
            <a:r>
              <a:rPr lang="en-US" sz="1000" dirty="0" err="1"/>
              <a:t>Vovk</a:t>
            </a:r>
            <a:r>
              <a:rPr lang="en-US" sz="1000" dirty="0"/>
              <a:t>, and Alex </a:t>
            </a:r>
            <a:r>
              <a:rPr lang="en-US" sz="1000" dirty="0" err="1"/>
              <a:t>Gammerman</a:t>
            </a:r>
            <a:r>
              <a:rPr lang="en-US" sz="1000" dirty="0"/>
              <a:t>. Conformal prediction with neural networks. In 19th IEEE International Conference on Tools with Artificial Intelligence (ICTAI 2007), volume 2, pages 388–395. IEEE, 2007.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3">
                <a:extLst>
                  <a:ext uri="{FF2B5EF4-FFF2-40B4-BE49-F238E27FC236}">
                    <a16:creationId xmlns:a16="http://schemas.microsoft.com/office/drawing/2014/main" id="{18365CA7-83AF-4CBA-BEB6-BAB3FA8A442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76241" y="1557631"/>
                <a:ext cx="7992888" cy="2448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32553"/>
                  </a:buClr>
                  <a:buChar char="•"/>
                  <a:defRPr sz="2600">
                    <a:solidFill>
                      <a:srgbClr val="4D3A31"/>
                    </a:solidFill>
                    <a:latin typeface="+mn-lt"/>
                    <a:ea typeface="ＭＳ Ｐゴシック" pitchFamily="-8" charset="-128"/>
                    <a:cs typeface="ＭＳ Ｐゴシック" pitchFamily="-8" charset="-128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rgbClr val="4D3A31"/>
                    </a:solidFill>
                    <a:latin typeface="+mn-lt"/>
                    <a:ea typeface="ＭＳ Ｐゴシック" pitchFamily="-8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rgbClr val="4D3A31"/>
                    </a:solidFill>
                    <a:latin typeface="+mn-lt"/>
                    <a:ea typeface="ＭＳ Ｐゴシック" pitchFamily="-8" charset="-128"/>
                  </a:defRPr>
                </a:lvl3pPr>
                <a:lvl4pPr marL="15621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rgbClr val="4D3A31"/>
                    </a:solidFill>
                    <a:latin typeface="+mn-lt"/>
                    <a:ea typeface="ＭＳ Ｐゴシック" pitchFamily="-8" charset="-128"/>
                  </a:defRPr>
                </a:lvl4pPr>
                <a:lvl5pPr marL="1981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4D3A31"/>
                    </a:solidFill>
                    <a:latin typeface="+mn-lt"/>
                    <a:ea typeface="ＭＳ Ｐゴシック" pitchFamily="-8" charset="-128"/>
                  </a:defRPr>
                </a:lvl5pPr>
                <a:lvl6pPr marL="2438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4D3A31"/>
                    </a:solidFill>
                    <a:latin typeface="+mn-lt"/>
                    <a:ea typeface="ＭＳ Ｐゴシック" pitchFamily="-8" charset="-128"/>
                  </a:defRPr>
                </a:lvl6pPr>
                <a:lvl7pPr marL="2895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4D3A31"/>
                    </a:solidFill>
                    <a:latin typeface="+mn-lt"/>
                    <a:ea typeface="ＭＳ Ｐゴシック" pitchFamily="-8" charset="-128"/>
                  </a:defRPr>
                </a:lvl7pPr>
                <a:lvl8pPr marL="3352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4D3A31"/>
                    </a:solidFill>
                    <a:latin typeface="+mn-lt"/>
                    <a:ea typeface="ＭＳ Ｐゴシック" pitchFamily="-8" charset="-128"/>
                  </a:defRPr>
                </a:lvl8pPr>
                <a:lvl9pPr marL="3810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4D3A31"/>
                    </a:solidFill>
                    <a:latin typeface="+mn-lt"/>
                    <a:ea typeface="ＭＳ Ｐゴシック" pitchFamily="-8" charset="-128"/>
                  </a:defRPr>
                </a:lvl9pPr>
              </a:lstStyle>
              <a:p>
                <a:pPr marL="285750" indent="-285750">
                  <a:buSzPct val="120000"/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 training set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en-US" altLang="zh-CN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={1,…,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000" kern="0" dirty="0"/>
              </a:p>
              <a:p>
                <a:pPr marL="285750" indent="-285750">
                  <a:buSzPct val="120000"/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 calibration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d>
                  </m:oMath>
                </a14:m>
                <a:endParaRPr kumimoji="1"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SzPct val="120000"/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 conformity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1" lang="en-US" altLang="zh-CN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d>
                      <m:d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 </m:t>
                        </m:r>
                        <m:sSub>
                          <m:sSub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</m:d>
                    <m:r>
                      <a:rPr kumimoji="1" lang="en-US" altLang="zh-CN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𝑜</m:t>
                            </m:r>
                          </m:e>
                          <m:sub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sub>
                          <m:sup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n-US" altLang="zh-CN" sz="200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max</m:t>
                            </m:r>
                          </m:e>
                          <m:sub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=1,…,</m:t>
                            </m:r>
                            <m:r>
                              <m:rPr>
                                <m:sty m:val="p"/>
                              </m:rPr>
                              <a:rPr kumimoji="1" lang="en-US" altLang="zh-CN" sz="200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c</m:t>
                            </m:r>
                            <m:r>
                              <a:rPr kumimoji="1" lang="en-US" altLang="zh-CN" sz="200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:</m:t>
                            </m:r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≠</m:t>
                            </m:r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sub>
                        </m:sSub>
                        <m:sSubSup>
                          <m:sSubSup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𝑜</m:t>
                            </m:r>
                          </m:e>
                          <m:sub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sub>
                          <m:sup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p>
                        </m:sSubSup>
                      </m:den>
                    </m:f>
                  </m:oMath>
                </a14:m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(</a:t>
                </a:r>
                <a:r>
                  <a:rPr lang="en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Papadopoulos et al, 2007)</a:t>
                </a:r>
                <a:endParaRPr kumimoji="1"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SzPct val="120000"/>
                  <a:buFont typeface="Arial" panose="020B0604020202020204" pitchFamily="34" charset="0"/>
                  <a:buChar char="•"/>
                </a:pPr>
                <a:endParaRPr kumimoji="1" lang="zh-CN" altLang="en-US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r>
                  <a:rPr kumimoji="1" lang="en-US" altLang="zh-CN" sz="2200" dirty="0">
                    <a:latin typeface="DengXian" panose="02010600030101010101" pitchFamily="2" charset="-122"/>
                    <a:ea typeface="DengXian" panose="02010600030101010101" pitchFamily="2" charset="-122"/>
                    <a:cs typeface="Arial" panose="020B0604020202020204" pitchFamily="34" charset="0"/>
                  </a:rPr>
                  <a:t>	</a:t>
                </a:r>
              </a:p>
              <a:p>
                <a:pPr algn="just">
                  <a:lnSpc>
                    <a:spcPct val="90000"/>
                  </a:lnSpc>
                </a:pPr>
                <a:endParaRPr lang="en-US" sz="2200" kern="0" dirty="0"/>
              </a:p>
              <a:p>
                <a:pPr marL="457200" lvl="1" indent="0">
                  <a:lnSpc>
                    <a:spcPct val="90000"/>
                  </a:lnSpc>
                  <a:buNone/>
                </a:pPr>
                <a:endParaRPr lang="en-US" sz="2800" kern="0" dirty="0"/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GB" sz="3200" kern="0" dirty="0"/>
              </a:p>
            </p:txBody>
          </p:sp>
        </mc:Choice>
        <mc:Fallback>
          <p:sp>
            <p:nvSpPr>
              <p:cNvPr id="9" name="Rectangle 3">
                <a:extLst>
                  <a:ext uri="{FF2B5EF4-FFF2-40B4-BE49-F238E27FC236}">
                    <a16:creationId xmlns:a16="http://schemas.microsoft.com/office/drawing/2014/main" id="{18365CA7-83AF-4CBA-BEB6-BAB3FA8A44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6241" y="1557631"/>
                <a:ext cx="7992888" cy="2448272"/>
              </a:xfrm>
              <a:prstGeom prst="rect">
                <a:avLst/>
              </a:prstGeom>
              <a:blipFill>
                <a:blip r:embed="rId2"/>
                <a:stretch>
                  <a:fillRect l="-1111" t="-309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4">
            <a:extLst>
              <a:ext uri="{FF2B5EF4-FFF2-40B4-BE49-F238E27FC236}">
                <a16:creationId xmlns:a16="http://schemas.microsoft.com/office/drawing/2014/main" id="{F975764D-1330-4810-B265-CEFD33B616ED}"/>
              </a:ext>
            </a:extLst>
          </p:cNvPr>
          <p:cNvSpPr txBox="1"/>
          <p:nvPr/>
        </p:nvSpPr>
        <p:spPr>
          <a:xfrm>
            <a:off x="251520" y="1126744"/>
            <a:ext cx="11323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200" dirty="0">
                <a:solidFill>
                  <a:srgbClr val="4D3A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Given, </a:t>
            </a:r>
            <a:endParaRPr kumimoji="1" lang="zh-CN" altLang="en-US" sz="2200" dirty="0">
              <a:solidFill>
                <a:srgbClr val="4D3A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6672AF11-EC4D-4134-8153-D7AEF2B669A6}"/>
              </a:ext>
            </a:extLst>
          </p:cNvPr>
          <p:cNvSpPr txBox="1">
            <a:spLocks/>
          </p:cNvSpPr>
          <p:nvPr/>
        </p:nvSpPr>
        <p:spPr bwMode="auto">
          <a:xfrm>
            <a:off x="899592" y="18864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+mj-lt"/>
                <a:ea typeface="ＭＳ Ｐゴシック" pitchFamily="-8" charset="-128"/>
                <a:cs typeface="ＭＳ Ｐゴシック" pitchFamily="-8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  <a:ea typeface="ＭＳ Ｐゴシック" pitchFamily="-8" charset="-128"/>
                <a:cs typeface="ＭＳ Ｐゴシック" pitchFamily="-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-8" charset="0"/>
              </a:defRPr>
            </a:lvl9pPr>
          </a:lstStyle>
          <a:p>
            <a:r>
              <a:rPr lang="en-GB" kern="0" dirty="0">
                <a:solidFill>
                  <a:schemeClr val="bg1"/>
                </a:solidFill>
              </a:rPr>
              <a:t>Inductive Conformal Predictor</a:t>
            </a:r>
          </a:p>
        </p:txBody>
      </p:sp>
      <p:sp>
        <p:nvSpPr>
          <p:cNvPr id="12" name="文本框 10">
            <a:extLst>
              <a:ext uri="{FF2B5EF4-FFF2-40B4-BE49-F238E27FC236}">
                <a16:creationId xmlns:a16="http://schemas.microsoft.com/office/drawing/2014/main" id="{F178F844-4495-4894-BBC4-269756F80E93}"/>
              </a:ext>
            </a:extLst>
          </p:cNvPr>
          <p:cNvSpPr txBox="1"/>
          <p:nvPr/>
        </p:nvSpPr>
        <p:spPr>
          <a:xfrm>
            <a:off x="323528" y="3749458"/>
            <a:ext cx="93379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200" dirty="0">
                <a:solidFill>
                  <a:srgbClr val="4D3A31"/>
                </a:solidFill>
                <a:ea typeface="等线" panose="02010600030101010101" pitchFamily="2" charset="-122"/>
                <a:cs typeface="Arial" panose="020B0604020202020204" pitchFamily="34" charset="0"/>
              </a:rPr>
              <a:t>the steps that ICP follows are, </a:t>
            </a:r>
            <a:endParaRPr kumimoji="1" lang="zh-CN" altLang="en-US" sz="2200" dirty="0">
              <a:solidFill>
                <a:srgbClr val="4D3A31"/>
              </a:solidFill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3">
                <a:extLst>
                  <a:ext uri="{FF2B5EF4-FFF2-40B4-BE49-F238E27FC236}">
                    <a16:creationId xmlns:a16="http://schemas.microsoft.com/office/drawing/2014/main" id="{AACECBFA-4165-474B-B2EE-133F940629A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76241" y="4185519"/>
                <a:ext cx="7696159" cy="18359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32553"/>
                  </a:buClr>
                  <a:buChar char="•"/>
                  <a:defRPr sz="2600">
                    <a:solidFill>
                      <a:srgbClr val="4D3A31"/>
                    </a:solidFill>
                    <a:latin typeface="+mn-lt"/>
                    <a:ea typeface="ＭＳ Ｐゴシック" pitchFamily="-8" charset="-128"/>
                    <a:cs typeface="ＭＳ Ｐゴシック" pitchFamily="-8" charset="-128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rgbClr val="4D3A31"/>
                    </a:solidFill>
                    <a:latin typeface="+mn-lt"/>
                    <a:ea typeface="ＭＳ Ｐゴシック" pitchFamily="-8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rgbClr val="4D3A31"/>
                    </a:solidFill>
                    <a:latin typeface="+mn-lt"/>
                    <a:ea typeface="ＭＳ Ｐゴシック" pitchFamily="-8" charset="-128"/>
                  </a:defRPr>
                </a:lvl3pPr>
                <a:lvl4pPr marL="15621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rgbClr val="4D3A31"/>
                    </a:solidFill>
                    <a:latin typeface="+mn-lt"/>
                    <a:ea typeface="ＭＳ Ｐゴシック" pitchFamily="-8" charset="-128"/>
                  </a:defRPr>
                </a:lvl4pPr>
                <a:lvl5pPr marL="1981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4D3A31"/>
                    </a:solidFill>
                    <a:latin typeface="+mn-lt"/>
                    <a:ea typeface="ＭＳ Ｐゴシック" pitchFamily="-8" charset="-128"/>
                  </a:defRPr>
                </a:lvl5pPr>
                <a:lvl6pPr marL="2438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4D3A31"/>
                    </a:solidFill>
                    <a:latin typeface="+mn-lt"/>
                    <a:ea typeface="ＭＳ Ｐゴシック" pitchFamily="-8" charset="-128"/>
                  </a:defRPr>
                </a:lvl6pPr>
                <a:lvl7pPr marL="2895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4D3A31"/>
                    </a:solidFill>
                    <a:latin typeface="+mn-lt"/>
                    <a:ea typeface="ＭＳ Ｐゴシック" pitchFamily="-8" charset="-128"/>
                  </a:defRPr>
                </a:lvl7pPr>
                <a:lvl8pPr marL="3352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4D3A31"/>
                    </a:solidFill>
                    <a:latin typeface="+mn-lt"/>
                    <a:ea typeface="ＭＳ Ｐゴシック" pitchFamily="-8" charset="-128"/>
                  </a:defRPr>
                </a:lvl8pPr>
                <a:lvl9pPr marL="3810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4D3A31"/>
                    </a:solidFill>
                    <a:latin typeface="+mn-lt"/>
                    <a:ea typeface="ＭＳ Ｐゴシック" pitchFamily="-8" charset="-128"/>
                  </a:defRPr>
                </a:lvl9pPr>
              </a:lstStyle>
              <a:p>
                <a:pPr marL="285750" indent="-285750">
                  <a:lnSpc>
                    <a:spcPct val="150000"/>
                  </a:lnSpc>
                  <a:buSzPct val="50000"/>
                  <a:buFont typeface="Wingdings" pitchFamily="2" charset="2"/>
                  <a:buChar char="n"/>
                </a:pPr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train a neural network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on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kumimoji="1"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SzPct val="50000"/>
                  <a:buFont typeface="Wingdings" pitchFamily="2" charset="2"/>
                  <a:buChar char="n"/>
                </a:pPr>
                <a:r>
                  <a:rPr kumimoji="1" lang="en-US" altLang="zh-CN" sz="2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prune the neural network</a:t>
                </a:r>
                <a:endParaRPr kumimoji="1" lang="zh-CN" altLang="en-US" sz="2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150000"/>
                  </a:lnSpc>
                  <a:buSzPct val="50000"/>
                  <a:buFont typeface="Wingdings" pitchFamily="2" charset="2"/>
                  <a:buChar char="n"/>
                </a:pPr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apply conformity function on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∀</m:t>
                    </m:r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kumimoji="1"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to obtain conformity scores,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kumimoji="1" lang="en-US" altLang="zh-CN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,…, </m:t>
                    </m:r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sub>
                    </m:sSub>
                  </m:oMath>
                </a14:m>
                <a:endParaRPr kumimoji="1"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SzPct val="120000"/>
                  <a:buNone/>
                </a:pPr>
                <a:endParaRPr kumimoji="1" lang="zh-CN" altLang="en-US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90000"/>
                  </a:lnSpc>
                  <a:buNone/>
                </a:pPr>
                <a:r>
                  <a:rPr kumimoji="1" lang="en-US" altLang="zh-CN" sz="2200" dirty="0">
                    <a:latin typeface="DengXian" panose="02010600030101010101" pitchFamily="2" charset="-122"/>
                    <a:ea typeface="DengXian" panose="02010600030101010101" pitchFamily="2" charset="-122"/>
                    <a:cs typeface="Arial" panose="020B0604020202020204" pitchFamily="34" charset="0"/>
                  </a:rPr>
                  <a:t>	</a:t>
                </a:r>
              </a:p>
              <a:p>
                <a:pPr algn="just">
                  <a:lnSpc>
                    <a:spcPct val="90000"/>
                  </a:lnSpc>
                </a:pPr>
                <a:endParaRPr lang="en-US" sz="2200" kern="0" dirty="0"/>
              </a:p>
              <a:p>
                <a:pPr marL="457200" lvl="1" indent="0">
                  <a:lnSpc>
                    <a:spcPct val="90000"/>
                  </a:lnSpc>
                  <a:buNone/>
                </a:pPr>
                <a:endParaRPr lang="en-US" sz="2800" kern="0" dirty="0"/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GB" sz="3200" kern="0" dirty="0"/>
              </a:p>
            </p:txBody>
          </p:sp>
        </mc:Choice>
        <mc:Fallback>
          <p:sp>
            <p:nvSpPr>
              <p:cNvPr id="13" name="Rectangle 3">
                <a:extLst>
                  <a:ext uri="{FF2B5EF4-FFF2-40B4-BE49-F238E27FC236}">
                    <a16:creationId xmlns:a16="http://schemas.microsoft.com/office/drawing/2014/main" id="{AACECBFA-4165-474B-B2EE-133F940629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6241" y="4185519"/>
                <a:ext cx="7696159" cy="1835968"/>
              </a:xfrm>
              <a:prstGeom prst="rect">
                <a:avLst/>
              </a:prstGeom>
              <a:blipFill>
                <a:blip r:embed="rId3"/>
                <a:stretch>
                  <a:fillRect b="-616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8E6758DC-9013-0B8D-C3C6-088A394C4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381000" cy="457200"/>
          </a:xfrm>
        </p:spPr>
        <p:txBody>
          <a:bodyPr/>
          <a:lstStyle/>
          <a:p>
            <a:fld id="{93589482-C909-46BD-B987-2EE6CA35C115}" type="slidenum">
              <a:rPr lang="en-US" smtClean="0">
                <a:solidFill>
                  <a:srgbClr val="808080"/>
                </a:solidFill>
              </a:rPr>
              <a:pPr/>
              <a:t>9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41886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>
            <a:ln>
              <a:noFill/>
            </a:ln>
            <a:solidFill>
              <a:schemeClr val="tx1"/>
            </a:solidFill>
            <a:effectLst/>
            <a:latin typeface="Times" pitchFamily="-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>
            <a:ln>
              <a:noFill/>
            </a:ln>
            <a:solidFill>
              <a:schemeClr val="tx1"/>
            </a:solidFill>
            <a:effectLst/>
            <a:latin typeface="Times" pitchFamily="-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14133</TotalTime>
  <Words>1768</Words>
  <Application>Microsoft Macintosh PowerPoint</Application>
  <PresentationFormat>On-screen Show (4:3)</PresentationFormat>
  <Paragraphs>407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DengXian</vt:lpstr>
      <vt:lpstr>DengXian</vt:lpstr>
      <vt:lpstr>Arial</vt:lpstr>
      <vt:lpstr>Calibri</vt:lpstr>
      <vt:lpstr>Cambria Math</vt:lpstr>
      <vt:lpstr>Times</vt:lpstr>
      <vt:lpstr>Wingdings</vt:lpstr>
      <vt:lpstr>Blank Presentation</vt:lpstr>
      <vt:lpstr>Pruning Neural Networks  for Inductive Conformal Prediction</vt:lpstr>
      <vt:lpstr>Outline</vt:lpstr>
      <vt:lpstr>What is neural pruning?</vt:lpstr>
      <vt:lpstr>What is neural pruning?</vt:lpstr>
      <vt:lpstr>What is neural pruning?</vt:lpstr>
      <vt:lpstr>Why neural pruning?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UNNC-CHINA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University of Nottingham</dc:title>
  <dc:creator>Windows User</dc:creator>
  <cp:lastModifiedBy>Xindi Zhao (20257870)</cp:lastModifiedBy>
  <cp:revision>161</cp:revision>
  <cp:lastPrinted>2014-02-13T02:12:27Z</cp:lastPrinted>
  <dcterms:created xsi:type="dcterms:W3CDTF">2013-09-24T07:01:52Z</dcterms:created>
  <dcterms:modified xsi:type="dcterms:W3CDTF">2022-08-26T04:33:02Z</dcterms:modified>
</cp:coreProperties>
</file>